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</p:sldIdLst>
  <p:sldSz cy="5143500" cx="9144000"/>
  <p:notesSz cx="6858000" cy="9144000"/>
  <p:embeddedFontLst>
    <p:embeddedFont>
      <p:font typeface="Architects Daughter"/>
      <p:regular r:id="rId33"/>
    </p:embeddedFont>
    <p:embeddedFont>
      <p:font typeface="Merriweather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BADFB92-BBFB-4F99-8A3A-214E98C5DBBA}">
  <a:tblStyle styleId="{7BADFB92-BBFB-4F99-8A3A-214E98C5DBBA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F41EDDF7-F5C9-4885-BA4D-F97B06DD84B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ArchitectsDaughter-regular.fntdata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Merriweather-bold.fntdata"/><Relationship Id="rId12" Type="http://schemas.openxmlformats.org/officeDocument/2006/relationships/slide" Target="slides/slide6.xml"/><Relationship Id="rId34" Type="http://schemas.openxmlformats.org/officeDocument/2006/relationships/font" Target="fonts/Merriweather-regular.fntdata"/><Relationship Id="rId15" Type="http://schemas.openxmlformats.org/officeDocument/2006/relationships/slide" Target="slides/slide9.xml"/><Relationship Id="rId37" Type="http://schemas.openxmlformats.org/officeDocument/2006/relationships/font" Target="fonts/Merriweather-boldItalic.fntdata"/><Relationship Id="rId14" Type="http://schemas.openxmlformats.org/officeDocument/2006/relationships/slide" Target="slides/slide8.xml"/><Relationship Id="rId36" Type="http://schemas.openxmlformats.org/officeDocument/2006/relationships/font" Target="fonts/Merriweather-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acd541d53f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acd541d53f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688e1dcd79d67e43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688e1dcd79d67e43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ace3f97fac_0_2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ace3f97fac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acd541d53f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acd541d53f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ace3f97fac_0_2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ace3f97fac_0_2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ace3f97fa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3ace3f97fa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Does not readily biodegrade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ace3f97fac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3ace3f97fac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ace3f97fac_0_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3ace3f97fac_0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Most people come into contact with MBT via things like rubber gloves, and tests show 27% of allergic reactions are to MBT. 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a3ebea76ce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a3ebea76ce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The skin sensitizing dose limits or concentrations are unknown but expected to be at very low concentrations therefore care should be taken for sensitive individuals. 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acd541d53f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3acd541d53f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ace3f97fac_0_2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ace3f97fac_0_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a3e94231d9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3a3e94231d9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acd541d53f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3acd541d53f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3acd541d53f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3acd541d53f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acd541d53f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3acd541d53f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a3e94231d9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a3e94231d9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3acd541d53f_0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3acd541d53f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acd541d53f_0_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3acd541d53f_0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acd541d53f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acd541d53f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acd541d53f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acd541d53f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acd541d53f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acd541d53f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cd541d53f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acd541d53f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acd541d53f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acd541d53f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acd541d53f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acd541d53f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acd541d53f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acd541d53f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jpg"/><Relationship Id="rId4" Type="http://schemas.openxmlformats.org/officeDocument/2006/relationships/image" Target="../media/image23.gif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gif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gif"/><Relationship Id="rId4" Type="http://schemas.openxmlformats.org/officeDocument/2006/relationships/image" Target="../media/image25.gif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www.pugetsoundinstitute.org/discovery-of-toxic-chemical-in-tires-spurs-scientific-and-regulatory-interest/" TargetMode="External"/><Relationship Id="rId4" Type="http://schemas.openxmlformats.org/officeDocument/2006/relationships/hyperlink" Target="https://iris.who.int/server/api/core/bitstreams/30ff8258-12a4-4433-bd50-071425bc48ef/content" TargetMode="External"/><Relationship Id="rId11" Type="http://schemas.openxmlformats.org/officeDocument/2006/relationships/hyperlink" Target="https://www.sciencedirect.com/science/article/pii/S0032386121005036" TargetMode="External"/><Relationship Id="rId10" Type="http://schemas.openxmlformats.org/officeDocument/2006/relationships/hyperlink" Target="https://www.rdno.ca/services/greater-vernon-water#:~:text=GVW%20supplies%20all%20potable%20(treated)%20water%20from,each%20with%20an%20intake%20on%20Okanagan%20Lake" TargetMode="External"/><Relationship Id="rId9" Type="http://schemas.openxmlformats.org/officeDocument/2006/relationships/hyperlink" Target="https://www.rdno.ca/services/greater-vernon-water#:~:text=GVW%20supplies%20all%20potable%20(treated)%20water%20from,each%20with%20an%20intake%20on%20Okanagan%20Lake" TargetMode="External"/><Relationship Id="rId5" Type="http://schemas.openxmlformats.org/officeDocument/2006/relationships/hyperlink" Target="https://wwwn.cdc.gov/tsp/ToxFAQs/ToxFAQsDetails.aspx?faqid=52&amp;toxid=16" TargetMode="External"/><Relationship Id="rId6" Type="http://schemas.openxmlformats.org/officeDocument/2006/relationships/hyperlink" Target="https://www.gminsights.com/industry-analysis/rubber-additives-market" TargetMode="External"/><Relationship Id="rId7" Type="http://schemas.openxmlformats.org/officeDocument/2006/relationships/hyperlink" Target="https://www.tourismvernon.com/things-to-do/beaches-lakes" TargetMode="External"/><Relationship Id="rId8" Type="http://schemas.openxmlformats.org/officeDocument/2006/relationships/hyperlink" Target="https://www.woodmagazine.com/materials-guide/finishes/aniline-dyes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Relationship Id="rId4" Type="http://schemas.openxmlformats.org/officeDocument/2006/relationships/image" Target="../media/image19.png"/><Relationship Id="rId5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10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928359" y="803950"/>
            <a:ext cx="7352700" cy="1386900"/>
          </a:xfrm>
          <a:prstGeom prst="horizontalScroll">
            <a:avLst>
              <a:gd fmla="val 12500" name="adj"/>
            </a:avLst>
          </a:prstGeom>
          <a:solidFill>
            <a:srgbClr val="EBCE7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0"/>
              <a:t>Rubber and Tires </a:t>
            </a:r>
            <a:endParaRPr sz="6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chemeClr val="lt1"/>
                </a:highlight>
              </a:rPr>
              <a:t>CHEM3010 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chemeClr val="lt1"/>
                </a:highlight>
              </a:rPr>
              <a:t>Presented by: </a:t>
            </a:r>
            <a:r>
              <a:rPr lang="en">
                <a:solidFill>
                  <a:schemeClr val="dk1"/>
                </a:solidFill>
                <a:highlight>
                  <a:schemeClr val="lt1"/>
                </a:highlight>
              </a:rPr>
              <a:t>Lauren, Cambria, Emma 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2F4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Risk Assessment/Recommendations (Resorcinol)</a:t>
            </a:r>
            <a:endParaRPr sz="2500"/>
          </a:p>
        </p:txBody>
      </p:sp>
      <p:sp>
        <p:nvSpPr>
          <p:cNvPr id="164" name="Google Shape;164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55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Concentration levels are </a:t>
            </a:r>
            <a:r>
              <a:rPr lang="en" sz="2000">
                <a:solidFill>
                  <a:schemeClr val="dk1"/>
                </a:solidFill>
              </a:rPr>
              <a:t>below</a:t>
            </a:r>
            <a:r>
              <a:rPr lang="en" sz="2000">
                <a:solidFill>
                  <a:schemeClr val="dk1"/>
                </a:solidFill>
              </a:rPr>
              <a:t> all regulations for oral, dermal and inhalation of resorcinol 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C</a:t>
            </a:r>
            <a:r>
              <a:rPr lang="en" sz="2000">
                <a:solidFill>
                  <a:schemeClr val="dk1"/>
                </a:solidFill>
              </a:rPr>
              <a:t>hloroform </a:t>
            </a:r>
            <a:r>
              <a:rPr lang="en" sz="2000">
                <a:solidFill>
                  <a:schemeClr val="dk1"/>
                </a:solidFill>
              </a:rPr>
              <a:t>by-product at the DTWP is below regulation levels 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No concern for other organisms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Do not need to take any other actions to eliminate resorcinol  </a:t>
            </a:r>
            <a:r>
              <a:rPr lang="en" sz="2800">
                <a:solidFill>
                  <a:schemeClr val="dk1"/>
                </a:solidFill>
              </a:rPr>
              <a:t>   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A6BD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3"/>
          <p:cNvSpPr/>
          <p:nvPr/>
        </p:nvSpPr>
        <p:spPr>
          <a:xfrm>
            <a:off x="3107725" y="1743625"/>
            <a:ext cx="2708856" cy="400626"/>
          </a:xfrm>
          <a:prstGeom prst="flowChartTerminator">
            <a:avLst/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23"/>
          <p:cNvSpPr/>
          <p:nvPr/>
        </p:nvSpPr>
        <p:spPr>
          <a:xfrm>
            <a:off x="730700" y="2199925"/>
            <a:ext cx="7717500" cy="2772300"/>
          </a:xfrm>
          <a:prstGeom prst="bevel">
            <a:avLst>
              <a:gd fmla="val 125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23"/>
          <p:cNvSpPr txBox="1"/>
          <p:nvPr>
            <p:ph type="title"/>
          </p:nvPr>
        </p:nvSpPr>
        <p:spPr>
          <a:xfrm>
            <a:off x="0" y="389375"/>
            <a:ext cx="9144000" cy="614700"/>
          </a:xfrm>
          <a:prstGeom prst="rect">
            <a:avLst/>
          </a:prstGeom>
          <a:solidFill>
            <a:srgbClr val="FFF2CC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50">
                <a:latin typeface="Merriweather"/>
                <a:ea typeface="Merriweather"/>
                <a:cs typeface="Merriweather"/>
                <a:sym typeface="Merriweather"/>
              </a:rPr>
              <a:t>2,3-dihydro-1,3-benzothiazole-2-thione AKA 2-Mercaptobenzothiazole AKA ‘MBT’</a:t>
            </a:r>
            <a:endParaRPr sz="175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72" name="Google Shape;172;p23"/>
          <p:cNvSpPr txBox="1"/>
          <p:nvPr>
            <p:ph idx="1" type="body"/>
          </p:nvPr>
        </p:nvSpPr>
        <p:spPr>
          <a:xfrm>
            <a:off x="1226000" y="2589275"/>
            <a:ext cx="6848100" cy="217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★"/>
            </a:pPr>
            <a:r>
              <a:rPr lang="en">
                <a:solidFill>
                  <a:schemeClr val="dk1"/>
                </a:solidFill>
              </a:rPr>
              <a:t>Not naturally </a:t>
            </a:r>
            <a:r>
              <a:rPr lang="en">
                <a:solidFill>
                  <a:schemeClr val="dk1"/>
                </a:solidFill>
              </a:rPr>
              <a:t>occurring</a:t>
            </a:r>
            <a:r>
              <a:rPr lang="en">
                <a:solidFill>
                  <a:schemeClr val="dk1"/>
                </a:solidFill>
              </a:rPr>
              <a:t> chemical in nature.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★"/>
            </a:pPr>
            <a:r>
              <a:rPr lang="en">
                <a:solidFill>
                  <a:schemeClr val="dk1"/>
                </a:solidFill>
              </a:rPr>
              <a:t>Non-polar molecule containing a benzene ring. 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★"/>
            </a:pPr>
            <a:r>
              <a:rPr lang="en">
                <a:solidFill>
                  <a:schemeClr val="dk1"/>
                </a:solidFill>
              </a:rPr>
              <a:t>Commonly found in salt forms: zinc MBT and sodium MBT.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★"/>
            </a:pPr>
            <a:r>
              <a:rPr lang="en">
                <a:solidFill>
                  <a:schemeClr val="dk1"/>
                </a:solidFill>
              </a:rPr>
              <a:t>Can be found in common rubber products such as latex gloves. 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★"/>
            </a:pPr>
            <a:r>
              <a:rPr lang="en">
                <a:solidFill>
                  <a:schemeClr val="dk1"/>
                </a:solidFill>
              </a:rPr>
              <a:t>A solid, yellow, needle-like </a:t>
            </a:r>
            <a:r>
              <a:rPr lang="en">
                <a:solidFill>
                  <a:schemeClr val="dk1"/>
                </a:solidFill>
              </a:rPr>
              <a:t>crystalline</a:t>
            </a:r>
            <a:r>
              <a:rPr lang="en">
                <a:solidFill>
                  <a:schemeClr val="dk1"/>
                </a:solidFill>
              </a:rPr>
              <a:t> compound. </a:t>
            </a:r>
            <a:endParaRPr/>
          </a:p>
        </p:txBody>
      </p:sp>
      <p:sp>
        <p:nvSpPr>
          <p:cNvPr id="173" name="Google Shape;173;p23"/>
          <p:cNvSpPr/>
          <p:nvPr/>
        </p:nvSpPr>
        <p:spPr>
          <a:xfrm>
            <a:off x="828200" y="772125"/>
            <a:ext cx="93000" cy="1191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23"/>
          <p:cNvSpPr/>
          <p:nvPr/>
        </p:nvSpPr>
        <p:spPr>
          <a:xfrm>
            <a:off x="464600" y="891225"/>
            <a:ext cx="210600" cy="2697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23"/>
          <p:cNvSpPr/>
          <p:nvPr/>
        </p:nvSpPr>
        <p:spPr>
          <a:xfrm>
            <a:off x="523400" y="384600"/>
            <a:ext cx="93000" cy="1191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23"/>
          <p:cNvSpPr/>
          <p:nvPr/>
        </p:nvSpPr>
        <p:spPr>
          <a:xfrm>
            <a:off x="8499000" y="136788"/>
            <a:ext cx="210600" cy="2697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4"/>
          </a:solidFill>
          <a:ln cap="flat" cmpd="sng" w="215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07000" lIns="207000" spcFirstLastPara="1" rIns="207000" wrap="square" tIns="207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69"/>
          </a:p>
        </p:txBody>
      </p:sp>
      <p:sp>
        <p:nvSpPr>
          <p:cNvPr id="177" name="Google Shape;177;p23"/>
          <p:cNvSpPr/>
          <p:nvPr/>
        </p:nvSpPr>
        <p:spPr>
          <a:xfrm>
            <a:off x="8933407" y="621518"/>
            <a:ext cx="210600" cy="2697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4"/>
          </a:solidFill>
          <a:ln cap="flat" cmpd="sng" w="215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07000" lIns="207000" spcFirstLastPara="1" rIns="207000" wrap="square" tIns="207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69"/>
          </a:p>
        </p:txBody>
      </p:sp>
      <p:sp>
        <p:nvSpPr>
          <p:cNvPr id="178" name="Google Shape;178;p23"/>
          <p:cNvSpPr/>
          <p:nvPr/>
        </p:nvSpPr>
        <p:spPr>
          <a:xfrm>
            <a:off x="2678975" y="234000"/>
            <a:ext cx="210600" cy="2697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3"/>
          <p:cNvSpPr/>
          <p:nvPr/>
        </p:nvSpPr>
        <p:spPr>
          <a:xfrm>
            <a:off x="6657500" y="121875"/>
            <a:ext cx="93000" cy="1191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23"/>
          <p:cNvSpPr/>
          <p:nvPr/>
        </p:nvSpPr>
        <p:spPr>
          <a:xfrm>
            <a:off x="1133000" y="1076925"/>
            <a:ext cx="93000" cy="1191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3"/>
          <p:cNvSpPr txBox="1"/>
          <p:nvPr/>
        </p:nvSpPr>
        <p:spPr>
          <a:xfrm>
            <a:off x="3091625" y="1682525"/>
            <a:ext cx="2832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98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RAPID FIRE FUN FACTS</a:t>
            </a:r>
            <a:endParaRPr b="1" sz="1800">
              <a:solidFill>
                <a:srgbClr val="98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82" name="Google Shape;18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360573">
            <a:off x="389556" y="987419"/>
            <a:ext cx="2452687" cy="1156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1360573">
            <a:off x="6173006" y="1049619"/>
            <a:ext cx="2452687" cy="1156238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3"/>
          <p:cNvSpPr txBox="1"/>
          <p:nvPr/>
        </p:nvSpPr>
        <p:spPr>
          <a:xfrm>
            <a:off x="3250193" y="1066050"/>
            <a:ext cx="2709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C₇H₅NS₂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167.24 g/mol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A6BD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4"/>
          <p:cNvSpPr/>
          <p:nvPr/>
        </p:nvSpPr>
        <p:spPr>
          <a:xfrm>
            <a:off x="267086" y="3241997"/>
            <a:ext cx="4181100" cy="1621800"/>
          </a:xfrm>
          <a:prstGeom prst="roundRect">
            <a:avLst>
              <a:gd fmla="val 16667" name="adj"/>
            </a:avLst>
          </a:prstGeom>
          <a:solidFill>
            <a:srgbClr val="9FC5E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4"/>
          <p:cNvSpPr/>
          <p:nvPr/>
        </p:nvSpPr>
        <p:spPr>
          <a:xfrm>
            <a:off x="4624396" y="3232163"/>
            <a:ext cx="4181100" cy="1621800"/>
          </a:xfrm>
          <a:prstGeom prst="roundRect">
            <a:avLst>
              <a:gd fmla="val 16667" name="adj"/>
            </a:avLst>
          </a:prstGeom>
          <a:solidFill>
            <a:srgbClr val="E0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24"/>
          <p:cNvSpPr/>
          <p:nvPr/>
        </p:nvSpPr>
        <p:spPr>
          <a:xfrm>
            <a:off x="316663" y="1217095"/>
            <a:ext cx="3993900" cy="1621800"/>
          </a:xfrm>
          <a:prstGeom prst="roundRect">
            <a:avLst>
              <a:gd fmla="val 16667" name="adj"/>
            </a:avLst>
          </a:prstGeom>
          <a:solidFill>
            <a:srgbClr val="F9CB9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24"/>
          <p:cNvSpPr txBox="1"/>
          <p:nvPr>
            <p:ph type="title"/>
          </p:nvPr>
        </p:nvSpPr>
        <p:spPr>
          <a:xfrm>
            <a:off x="334379" y="297614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What is 2-Mercaptobenzothiazole (MBT) Used For ?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93" name="Google Shape;193;p24"/>
          <p:cNvSpPr txBox="1"/>
          <p:nvPr/>
        </p:nvSpPr>
        <p:spPr>
          <a:xfrm>
            <a:off x="304775" y="3353127"/>
            <a:ext cx="4547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dk1"/>
                </a:solidFill>
              </a:rPr>
              <a:t>Flotation Reagent in mining industry </a:t>
            </a:r>
            <a:endParaRPr sz="1800" u="sng">
              <a:solidFill>
                <a:schemeClr val="dk1"/>
              </a:solidFill>
            </a:endParaRPr>
          </a:p>
        </p:txBody>
      </p:sp>
      <p:sp>
        <p:nvSpPr>
          <p:cNvPr id="194" name="Google Shape;194;p24"/>
          <p:cNvSpPr txBox="1"/>
          <p:nvPr/>
        </p:nvSpPr>
        <p:spPr>
          <a:xfrm>
            <a:off x="359279" y="1150020"/>
            <a:ext cx="2990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dk1"/>
                </a:solidFill>
              </a:rPr>
              <a:t>Vulcanization Accelerator </a:t>
            </a:r>
            <a:endParaRPr sz="1800" u="sng">
              <a:solidFill>
                <a:schemeClr val="dk1"/>
              </a:solidFill>
            </a:endParaRPr>
          </a:p>
        </p:txBody>
      </p:sp>
      <p:sp>
        <p:nvSpPr>
          <p:cNvPr id="195" name="Google Shape;195;p24"/>
          <p:cNvSpPr txBox="1"/>
          <p:nvPr/>
        </p:nvSpPr>
        <p:spPr>
          <a:xfrm>
            <a:off x="359279" y="1557195"/>
            <a:ext cx="40695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AKA speeds up the reaction process between rubber and sulfur molecules to make raw rubber more durable and elastic. 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96" name="Google Shape;196;p24"/>
          <p:cNvSpPr txBox="1"/>
          <p:nvPr/>
        </p:nvSpPr>
        <p:spPr>
          <a:xfrm>
            <a:off x="4624386" y="3232165"/>
            <a:ext cx="4181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dk1"/>
                </a:solidFill>
              </a:rPr>
              <a:t>Corrosion</a:t>
            </a:r>
            <a:r>
              <a:rPr lang="en" sz="1800" u="sng">
                <a:solidFill>
                  <a:schemeClr val="dk1"/>
                </a:solidFill>
              </a:rPr>
              <a:t> Inhibitor for </a:t>
            </a:r>
            <a:r>
              <a:rPr lang="en" sz="1800" u="sng">
                <a:solidFill>
                  <a:schemeClr val="dk1"/>
                </a:solidFill>
              </a:rPr>
              <a:t>automobile</a:t>
            </a:r>
            <a:r>
              <a:rPr lang="en" sz="1800" u="sng">
                <a:solidFill>
                  <a:schemeClr val="dk1"/>
                </a:solidFill>
              </a:rPr>
              <a:t> and metalworking fluids</a:t>
            </a:r>
            <a:endParaRPr sz="1800" u="sng">
              <a:solidFill>
                <a:schemeClr val="dk1"/>
              </a:solidFill>
            </a:endParaRPr>
          </a:p>
        </p:txBody>
      </p:sp>
      <p:sp>
        <p:nvSpPr>
          <p:cNvPr id="197" name="Google Shape;197;p24"/>
          <p:cNvSpPr txBox="1"/>
          <p:nvPr/>
        </p:nvSpPr>
        <p:spPr>
          <a:xfrm>
            <a:off x="4727235" y="4000838"/>
            <a:ext cx="394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AKA </a:t>
            </a:r>
            <a:r>
              <a:rPr lang="en" sz="1800">
                <a:solidFill>
                  <a:schemeClr val="dk1"/>
                </a:solidFill>
              </a:rPr>
              <a:t>forms</a:t>
            </a:r>
            <a:r>
              <a:rPr lang="en" sz="1800">
                <a:solidFill>
                  <a:schemeClr val="dk1"/>
                </a:solidFill>
              </a:rPr>
              <a:t> a protective layer on metal surfaces to prevent corrosion.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98" name="Google Shape;198;p24"/>
          <p:cNvSpPr txBox="1"/>
          <p:nvPr/>
        </p:nvSpPr>
        <p:spPr>
          <a:xfrm>
            <a:off x="316675" y="3851023"/>
            <a:ext cx="4112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AKA aids in </a:t>
            </a:r>
            <a:r>
              <a:rPr lang="en" sz="1800">
                <a:solidFill>
                  <a:schemeClr val="dk1"/>
                </a:solidFill>
              </a:rPr>
              <a:t>separating</a:t>
            </a:r>
            <a:r>
              <a:rPr lang="en" sz="1800">
                <a:solidFill>
                  <a:schemeClr val="dk1"/>
                </a:solidFill>
              </a:rPr>
              <a:t> minerals from water during ore extraction.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199" name="Google Shape;19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3712" y="1164171"/>
            <a:ext cx="3611125" cy="170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A6BD"/>
        </a:soli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5"/>
          <p:cNvSpPr/>
          <p:nvPr/>
        </p:nvSpPr>
        <p:spPr>
          <a:xfrm>
            <a:off x="7379750" y="4530015"/>
            <a:ext cx="303600" cy="2070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25"/>
          <p:cNvSpPr/>
          <p:nvPr/>
        </p:nvSpPr>
        <p:spPr>
          <a:xfrm>
            <a:off x="7428128" y="4578775"/>
            <a:ext cx="212100" cy="109500"/>
          </a:xfrm>
          <a:prstGeom prst="ellipse">
            <a:avLst/>
          </a:prstGeom>
          <a:solidFill>
            <a:srgbClr val="66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25"/>
          <p:cNvSpPr/>
          <p:nvPr/>
        </p:nvSpPr>
        <p:spPr>
          <a:xfrm>
            <a:off x="5412075" y="4550735"/>
            <a:ext cx="303600" cy="2070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5"/>
          <p:cNvSpPr/>
          <p:nvPr/>
        </p:nvSpPr>
        <p:spPr>
          <a:xfrm>
            <a:off x="5457834" y="4580871"/>
            <a:ext cx="212100" cy="109500"/>
          </a:xfrm>
          <a:prstGeom prst="ellipse">
            <a:avLst/>
          </a:prstGeom>
          <a:solidFill>
            <a:srgbClr val="66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8" name="Google Shape;20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188" y="1144075"/>
            <a:ext cx="4763051" cy="357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5"/>
          <p:cNvSpPr txBox="1"/>
          <p:nvPr>
            <p:ph type="title"/>
          </p:nvPr>
        </p:nvSpPr>
        <p:spPr>
          <a:xfrm>
            <a:off x="311700" y="192017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Always check your tires…</a:t>
            </a:r>
            <a:endParaRPr/>
          </a:p>
        </p:txBody>
      </p:sp>
      <p:sp>
        <p:nvSpPr>
          <p:cNvPr id="210" name="Google Shape;210;p25"/>
          <p:cNvSpPr txBox="1"/>
          <p:nvPr/>
        </p:nvSpPr>
        <p:spPr>
          <a:xfrm>
            <a:off x="5800130" y="1179350"/>
            <a:ext cx="3238500" cy="26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Truck carrying </a:t>
            </a:r>
            <a:r>
              <a:rPr b="1" i="1" lang="en" sz="1800">
                <a:solidFill>
                  <a:schemeClr val="dk1"/>
                </a:solidFill>
              </a:rPr>
              <a:t>1000 kg</a:t>
            </a:r>
            <a:r>
              <a:rPr lang="en" sz="1800">
                <a:solidFill>
                  <a:schemeClr val="dk1"/>
                </a:solidFill>
              </a:rPr>
              <a:t> solid 2-mercaptobenzothiazole lost two of its tires and fell into the middle of Kalamalka Lake.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The truck sunk to the bottom and was punctured, allowing for </a:t>
            </a:r>
            <a:r>
              <a:rPr b="1" i="1" lang="en" sz="1800">
                <a:solidFill>
                  <a:schemeClr val="dk1"/>
                </a:solidFill>
              </a:rPr>
              <a:t>all MBT to escape into the lake</a:t>
            </a:r>
            <a:r>
              <a:rPr lang="en" sz="1800">
                <a:solidFill>
                  <a:schemeClr val="dk1"/>
                </a:solidFill>
              </a:rPr>
              <a:t>. 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11" name="Google Shape;211;p25"/>
          <p:cNvSpPr/>
          <p:nvPr/>
        </p:nvSpPr>
        <p:spPr>
          <a:xfrm>
            <a:off x="5246425" y="3798385"/>
            <a:ext cx="2892000" cy="821400"/>
          </a:xfrm>
          <a:prstGeom prst="cube">
            <a:avLst>
              <a:gd fmla="val 25000" name="adj"/>
            </a:avLst>
          </a:prstGeom>
          <a:solidFill>
            <a:srgbClr val="CC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5"/>
          <p:cNvSpPr/>
          <p:nvPr/>
        </p:nvSpPr>
        <p:spPr>
          <a:xfrm>
            <a:off x="7945150" y="4053785"/>
            <a:ext cx="497100" cy="566100"/>
          </a:xfrm>
          <a:prstGeom prst="cube">
            <a:avLst>
              <a:gd fmla="val 25000" name="adj"/>
            </a:avLst>
          </a:prstGeom>
          <a:solidFill>
            <a:srgbClr val="CC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5"/>
          <p:cNvSpPr/>
          <p:nvPr/>
        </p:nvSpPr>
        <p:spPr>
          <a:xfrm>
            <a:off x="5246425" y="4164210"/>
            <a:ext cx="2664300" cy="897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25"/>
          <p:cNvSpPr txBox="1"/>
          <p:nvPr/>
        </p:nvSpPr>
        <p:spPr>
          <a:xfrm flipH="1">
            <a:off x="5356837" y="4036929"/>
            <a:ext cx="2443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Concentration at Max Solubility: 0.118g/L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15" name="Google Shape;215;p25"/>
          <p:cNvSpPr/>
          <p:nvPr/>
        </p:nvSpPr>
        <p:spPr>
          <a:xfrm>
            <a:off x="4437868" y="2436376"/>
            <a:ext cx="28200" cy="19200"/>
          </a:xfrm>
          <a:prstGeom prst="ellipse">
            <a:avLst/>
          </a:prstGeom>
          <a:solidFill>
            <a:srgbClr val="000000"/>
          </a:solidFill>
          <a:ln cap="flat" cmpd="sng" w="8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550" lIns="8550" spcFirstLastPara="1" rIns="8550" wrap="square" tIns="85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/>
          </a:p>
        </p:txBody>
      </p:sp>
      <p:sp>
        <p:nvSpPr>
          <p:cNvPr id="216" name="Google Shape;216;p25"/>
          <p:cNvSpPr/>
          <p:nvPr/>
        </p:nvSpPr>
        <p:spPr>
          <a:xfrm>
            <a:off x="4622192" y="2434435"/>
            <a:ext cx="28200" cy="19200"/>
          </a:xfrm>
          <a:prstGeom prst="ellipse">
            <a:avLst/>
          </a:prstGeom>
          <a:solidFill>
            <a:schemeClr val="dk1"/>
          </a:solidFill>
          <a:ln cap="flat" cmpd="sng" w="8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550" lIns="8550" spcFirstLastPara="1" rIns="8550" wrap="square" tIns="85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/>
          </a:p>
        </p:txBody>
      </p:sp>
      <p:sp>
        <p:nvSpPr>
          <p:cNvPr id="217" name="Google Shape;217;p25"/>
          <p:cNvSpPr/>
          <p:nvPr/>
        </p:nvSpPr>
        <p:spPr>
          <a:xfrm>
            <a:off x="4422350" y="2365899"/>
            <a:ext cx="270900" cy="76800"/>
          </a:xfrm>
          <a:prstGeom prst="cube">
            <a:avLst>
              <a:gd fmla="val 25000" name="adj"/>
            </a:avLst>
          </a:prstGeom>
          <a:solidFill>
            <a:srgbClr val="CCCCCC"/>
          </a:solidFill>
          <a:ln cap="flat" cmpd="sng" w="8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550" lIns="8550" spcFirstLastPara="1" rIns="8550" wrap="square" tIns="85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/>
          </a:p>
        </p:txBody>
      </p:sp>
      <p:sp>
        <p:nvSpPr>
          <p:cNvPr id="218" name="Google Shape;218;p25"/>
          <p:cNvSpPr/>
          <p:nvPr/>
        </p:nvSpPr>
        <p:spPr>
          <a:xfrm>
            <a:off x="4675157" y="2389824"/>
            <a:ext cx="46500" cy="52800"/>
          </a:xfrm>
          <a:prstGeom prst="cube">
            <a:avLst>
              <a:gd fmla="val 25000" name="adj"/>
            </a:avLst>
          </a:prstGeom>
          <a:solidFill>
            <a:srgbClr val="CCCCCC"/>
          </a:solidFill>
          <a:ln cap="flat" cmpd="sng" w="8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550" lIns="8550" spcFirstLastPara="1" rIns="8550" wrap="square" tIns="85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/>
          </a:p>
        </p:txBody>
      </p:sp>
      <p:sp>
        <p:nvSpPr>
          <p:cNvPr id="219" name="Google Shape;219;p25"/>
          <p:cNvSpPr/>
          <p:nvPr/>
        </p:nvSpPr>
        <p:spPr>
          <a:xfrm>
            <a:off x="4422350" y="2400168"/>
            <a:ext cx="249600" cy="8400"/>
          </a:xfrm>
          <a:prstGeom prst="rect">
            <a:avLst/>
          </a:prstGeom>
          <a:solidFill>
            <a:schemeClr val="accent4"/>
          </a:solidFill>
          <a:ln cap="flat" cmpd="sng" w="8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550" lIns="8550" spcFirstLastPara="1" rIns="8550" wrap="square" tIns="85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/>
          </a:p>
        </p:txBody>
      </p:sp>
      <p:sp>
        <p:nvSpPr>
          <p:cNvPr id="220" name="Google Shape;220;p25"/>
          <p:cNvSpPr/>
          <p:nvPr/>
        </p:nvSpPr>
        <p:spPr>
          <a:xfrm rot="5400000">
            <a:off x="4628625" y="2634975"/>
            <a:ext cx="1534500" cy="930300"/>
          </a:xfrm>
          <a:prstGeom prst="bentArrow">
            <a:avLst>
              <a:gd fmla="val 4090" name="adj1"/>
              <a:gd fmla="val 11871" name="adj2"/>
              <a:gd fmla="val 21498" name="adj3"/>
              <a:gd fmla="val 22985" name="adj4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25"/>
          <p:cNvSpPr/>
          <p:nvPr/>
        </p:nvSpPr>
        <p:spPr>
          <a:xfrm>
            <a:off x="4852825" y="4805785"/>
            <a:ext cx="303600" cy="2070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25"/>
          <p:cNvSpPr/>
          <p:nvPr/>
        </p:nvSpPr>
        <p:spPr>
          <a:xfrm>
            <a:off x="5420750" y="4530025"/>
            <a:ext cx="303600" cy="20700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25"/>
          <p:cNvSpPr/>
          <p:nvPr/>
        </p:nvSpPr>
        <p:spPr>
          <a:xfrm flipH="1">
            <a:off x="5420750" y="4530025"/>
            <a:ext cx="303600" cy="20700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25"/>
          <p:cNvSpPr/>
          <p:nvPr/>
        </p:nvSpPr>
        <p:spPr>
          <a:xfrm>
            <a:off x="7379750" y="4530025"/>
            <a:ext cx="303600" cy="20700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25"/>
          <p:cNvSpPr/>
          <p:nvPr/>
        </p:nvSpPr>
        <p:spPr>
          <a:xfrm flipH="1">
            <a:off x="7379750" y="4530025"/>
            <a:ext cx="303600" cy="20700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25"/>
          <p:cNvSpPr/>
          <p:nvPr/>
        </p:nvSpPr>
        <p:spPr>
          <a:xfrm>
            <a:off x="4898409" y="4855225"/>
            <a:ext cx="212100" cy="109500"/>
          </a:xfrm>
          <a:prstGeom prst="ellipse">
            <a:avLst/>
          </a:prstGeom>
          <a:solidFill>
            <a:srgbClr val="66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25"/>
          <p:cNvSpPr/>
          <p:nvPr/>
        </p:nvSpPr>
        <p:spPr>
          <a:xfrm>
            <a:off x="4422350" y="4757735"/>
            <a:ext cx="303600" cy="2070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25"/>
          <p:cNvSpPr/>
          <p:nvPr/>
        </p:nvSpPr>
        <p:spPr>
          <a:xfrm>
            <a:off x="4467934" y="4807175"/>
            <a:ext cx="212100" cy="109500"/>
          </a:xfrm>
          <a:prstGeom prst="ellipse">
            <a:avLst/>
          </a:prstGeom>
          <a:solidFill>
            <a:srgbClr val="66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25"/>
          <p:cNvSpPr txBox="1"/>
          <p:nvPr/>
        </p:nvSpPr>
        <p:spPr>
          <a:xfrm flipH="1">
            <a:off x="708755" y="4731258"/>
            <a:ext cx="3238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Figure 1. Kalamalka Lake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30" name="Google Shape;230;p25"/>
          <p:cNvSpPr txBox="1"/>
          <p:nvPr/>
        </p:nvSpPr>
        <p:spPr>
          <a:xfrm>
            <a:off x="5919375" y="7647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dk1"/>
                </a:solidFill>
              </a:rPr>
              <a:t>What Happened?</a:t>
            </a:r>
            <a:endParaRPr b="1" u="sng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A6BD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6"/>
          <p:cNvSpPr/>
          <p:nvPr/>
        </p:nvSpPr>
        <p:spPr>
          <a:xfrm rot="832736">
            <a:off x="5733137" y="3521323"/>
            <a:ext cx="2704604" cy="1119700"/>
          </a:xfrm>
          <a:prstGeom prst="irregularSeal2">
            <a:avLst/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26"/>
          <p:cNvSpPr/>
          <p:nvPr/>
        </p:nvSpPr>
        <p:spPr>
          <a:xfrm>
            <a:off x="718600" y="1553760"/>
            <a:ext cx="303600" cy="2070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26"/>
          <p:cNvSpPr/>
          <p:nvPr/>
        </p:nvSpPr>
        <p:spPr>
          <a:xfrm>
            <a:off x="2686275" y="1533040"/>
            <a:ext cx="303600" cy="2070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26"/>
          <p:cNvSpPr/>
          <p:nvPr/>
        </p:nvSpPr>
        <p:spPr>
          <a:xfrm>
            <a:off x="552950" y="801410"/>
            <a:ext cx="2892000" cy="821400"/>
          </a:xfrm>
          <a:prstGeom prst="cube">
            <a:avLst>
              <a:gd fmla="val 25000" name="adj"/>
            </a:avLst>
          </a:prstGeom>
          <a:solidFill>
            <a:srgbClr val="CC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26"/>
          <p:cNvSpPr/>
          <p:nvPr/>
        </p:nvSpPr>
        <p:spPr>
          <a:xfrm>
            <a:off x="3251675" y="1056810"/>
            <a:ext cx="497100" cy="566100"/>
          </a:xfrm>
          <a:prstGeom prst="cube">
            <a:avLst>
              <a:gd fmla="val 25000" name="adj"/>
            </a:avLst>
          </a:prstGeom>
          <a:solidFill>
            <a:srgbClr val="CC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26"/>
          <p:cNvSpPr/>
          <p:nvPr/>
        </p:nvSpPr>
        <p:spPr>
          <a:xfrm>
            <a:off x="552950" y="1167235"/>
            <a:ext cx="2664300" cy="897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26"/>
          <p:cNvSpPr txBox="1"/>
          <p:nvPr/>
        </p:nvSpPr>
        <p:spPr>
          <a:xfrm>
            <a:off x="1491650" y="501147"/>
            <a:ext cx="786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1,000 kg</a:t>
            </a:r>
            <a:r>
              <a:rPr b="1" lang="en" sz="1200">
                <a:solidFill>
                  <a:schemeClr val="dk1"/>
                </a:solidFill>
              </a:rPr>
              <a:t> </a:t>
            </a:r>
            <a:endParaRPr b="1" sz="1200">
              <a:solidFill>
                <a:schemeClr val="dk1"/>
              </a:solidFill>
            </a:endParaRPr>
          </a:p>
        </p:txBody>
      </p:sp>
      <p:sp>
        <p:nvSpPr>
          <p:cNvPr id="242" name="Google Shape;242;p26"/>
          <p:cNvSpPr/>
          <p:nvPr/>
        </p:nvSpPr>
        <p:spPr>
          <a:xfrm>
            <a:off x="3928100" y="1328985"/>
            <a:ext cx="2798400" cy="89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26"/>
          <p:cNvSpPr txBox="1"/>
          <p:nvPr/>
        </p:nvSpPr>
        <p:spPr>
          <a:xfrm>
            <a:off x="4238703" y="849729"/>
            <a:ext cx="711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1000 g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1 kg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44" name="Google Shape;244;p26"/>
          <p:cNvSpPr txBox="1"/>
          <p:nvPr/>
        </p:nvSpPr>
        <p:spPr>
          <a:xfrm>
            <a:off x="4818428" y="856623"/>
            <a:ext cx="711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1 cm³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1.42 g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45" name="Google Shape;245;p26"/>
          <p:cNvSpPr txBox="1"/>
          <p:nvPr/>
        </p:nvSpPr>
        <p:spPr>
          <a:xfrm>
            <a:off x="5439624" y="856635"/>
            <a:ext cx="879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1 L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1000 cm³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46" name="Google Shape;246;p26"/>
          <p:cNvSpPr txBox="1"/>
          <p:nvPr/>
        </p:nvSpPr>
        <p:spPr>
          <a:xfrm>
            <a:off x="2754574" y="1150635"/>
            <a:ext cx="497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C1</a:t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247" name="Google Shape;247;p26"/>
          <p:cNvSpPr txBox="1"/>
          <p:nvPr/>
        </p:nvSpPr>
        <p:spPr>
          <a:xfrm>
            <a:off x="6905824" y="1196835"/>
            <a:ext cx="991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704.225 L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48" name="Google Shape;248;p26"/>
          <p:cNvSpPr txBox="1"/>
          <p:nvPr/>
        </p:nvSpPr>
        <p:spPr>
          <a:xfrm>
            <a:off x="628850" y="1174890"/>
            <a:ext cx="2443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Concentration at Max Solubility: 0.118g/L</a:t>
            </a:r>
            <a:endParaRPr sz="1100">
              <a:solidFill>
                <a:schemeClr val="dk1"/>
              </a:solidFill>
            </a:endParaRPr>
          </a:p>
        </p:txBody>
      </p:sp>
      <p:cxnSp>
        <p:nvCxnSpPr>
          <p:cNvPr id="249" name="Google Shape;249;p26"/>
          <p:cNvCxnSpPr>
            <a:stCxn id="243" idx="1"/>
            <a:endCxn id="244" idx="1"/>
          </p:cNvCxnSpPr>
          <p:nvPr/>
        </p:nvCxnSpPr>
        <p:spPr>
          <a:xfrm>
            <a:off x="4238703" y="1111329"/>
            <a:ext cx="579600" cy="6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0" name="Google Shape;250;p26"/>
          <p:cNvCxnSpPr/>
          <p:nvPr/>
        </p:nvCxnSpPr>
        <p:spPr>
          <a:xfrm>
            <a:off x="4935503" y="1117535"/>
            <a:ext cx="440700" cy="4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1" name="Google Shape;251;p26"/>
          <p:cNvCxnSpPr/>
          <p:nvPr/>
        </p:nvCxnSpPr>
        <p:spPr>
          <a:xfrm flipH="1" rot="10800000">
            <a:off x="5493403" y="1108835"/>
            <a:ext cx="720900" cy="8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2" name="Google Shape;252;p26"/>
          <p:cNvSpPr/>
          <p:nvPr/>
        </p:nvSpPr>
        <p:spPr>
          <a:xfrm>
            <a:off x="5468613" y="1005635"/>
            <a:ext cx="786900" cy="228000"/>
          </a:xfrm>
          <a:prstGeom prst="bracketPair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26"/>
          <p:cNvSpPr/>
          <p:nvPr/>
        </p:nvSpPr>
        <p:spPr>
          <a:xfrm>
            <a:off x="4874650" y="1005635"/>
            <a:ext cx="564900" cy="251400"/>
          </a:xfrm>
          <a:prstGeom prst="bracketPair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26"/>
          <p:cNvSpPr/>
          <p:nvPr/>
        </p:nvSpPr>
        <p:spPr>
          <a:xfrm>
            <a:off x="4238789" y="962810"/>
            <a:ext cx="579600" cy="325200"/>
          </a:xfrm>
          <a:prstGeom prst="bracketPair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26"/>
          <p:cNvSpPr txBox="1"/>
          <p:nvPr/>
        </p:nvSpPr>
        <p:spPr>
          <a:xfrm>
            <a:off x="7062524" y="801410"/>
            <a:ext cx="497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V</a:t>
            </a:r>
            <a:r>
              <a:rPr lang="en" sz="1700">
                <a:solidFill>
                  <a:schemeClr val="dk1"/>
                </a:solidFill>
              </a:rPr>
              <a:t>1</a:t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256" name="Google Shape;256;p26"/>
          <p:cNvSpPr/>
          <p:nvPr/>
        </p:nvSpPr>
        <p:spPr>
          <a:xfrm>
            <a:off x="493788" y="2660497"/>
            <a:ext cx="3353184" cy="523206"/>
          </a:xfrm>
          <a:prstGeom prst="flowChartTerminator">
            <a:avLst/>
          </a:prstGeom>
          <a:solidFill>
            <a:srgbClr val="9FC5E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26"/>
          <p:cNvSpPr txBox="1"/>
          <p:nvPr/>
        </p:nvSpPr>
        <p:spPr>
          <a:xfrm>
            <a:off x="1449163" y="2737447"/>
            <a:ext cx="1341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1.52x10¹² L</a:t>
            </a:r>
            <a:endParaRPr b="1" sz="1200">
              <a:solidFill>
                <a:schemeClr val="dk1"/>
              </a:solidFill>
            </a:endParaRPr>
          </a:p>
        </p:txBody>
      </p:sp>
      <p:sp>
        <p:nvSpPr>
          <p:cNvPr id="258" name="Google Shape;258;p26"/>
          <p:cNvSpPr txBox="1"/>
          <p:nvPr/>
        </p:nvSpPr>
        <p:spPr>
          <a:xfrm>
            <a:off x="1817337" y="2180672"/>
            <a:ext cx="497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V2</a:t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259" name="Google Shape;259;p26"/>
          <p:cNvSpPr txBox="1"/>
          <p:nvPr/>
        </p:nvSpPr>
        <p:spPr>
          <a:xfrm>
            <a:off x="718601" y="3937335"/>
            <a:ext cx="15126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C1V1 = C2V2</a:t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260" name="Google Shape;260;p26"/>
          <p:cNvSpPr txBox="1"/>
          <p:nvPr/>
        </p:nvSpPr>
        <p:spPr>
          <a:xfrm>
            <a:off x="3016400" y="3763897"/>
            <a:ext cx="2391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(0.118g/L)(704.225 L)</a:t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261" name="Google Shape;261;p26"/>
          <p:cNvSpPr txBox="1"/>
          <p:nvPr/>
        </p:nvSpPr>
        <p:spPr>
          <a:xfrm>
            <a:off x="4363050" y="2360116"/>
            <a:ext cx="41295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dk1"/>
                </a:solidFill>
              </a:rPr>
              <a:t>Now put it all together! </a:t>
            </a:r>
            <a:endParaRPr sz="3100">
              <a:solidFill>
                <a:schemeClr val="dk1"/>
              </a:solidFill>
            </a:endParaRPr>
          </a:p>
        </p:txBody>
      </p:sp>
      <p:sp>
        <p:nvSpPr>
          <p:cNvPr id="262" name="Google Shape;262;p26"/>
          <p:cNvSpPr txBox="1"/>
          <p:nvPr/>
        </p:nvSpPr>
        <p:spPr>
          <a:xfrm>
            <a:off x="3243199" y="4193732"/>
            <a:ext cx="16434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(1.52x10¹² L)</a:t>
            </a:r>
            <a:endParaRPr sz="1700">
              <a:solidFill>
                <a:schemeClr val="dk1"/>
              </a:solidFill>
            </a:endParaRPr>
          </a:p>
        </p:txBody>
      </p:sp>
      <p:cxnSp>
        <p:nvCxnSpPr>
          <p:cNvPr id="263" name="Google Shape;263;p26"/>
          <p:cNvCxnSpPr/>
          <p:nvPr/>
        </p:nvCxnSpPr>
        <p:spPr>
          <a:xfrm>
            <a:off x="2989875" y="4223472"/>
            <a:ext cx="2294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4" name="Google Shape;264;p26"/>
          <p:cNvSpPr/>
          <p:nvPr/>
        </p:nvSpPr>
        <p:spPr>
          <a:xfrm>
            <a:off x="5493400" y="4097785"/>
            <a:ext cx="372600" cy="251400"/>
          </a:xfrm>
          <a:prstGeom prst="mathEqual">
            <a:avLst>
              <a:gd fmla="val 23520" name="adj1"/>
              <a:gd fmla="val 1176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26"/>
          <p:cNvSpPr txBox="1"/>
          <p:nvPr/>
        </p:nvSpPr>
        <p:spPr>
          <a:xfrm>
            <a:off x="6101650" y="3880247"/>
            <a:ext cx="2391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5.46x10⁻⁸ mg/L</a:t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266" name="Google Shape;266;p26"/>
          <p:cNvSpPr txBox="1"/>
          <p:nvPr/>
        </p:nvSpPr>
        <p:spPr>
          <a:xfrm>
            <a:off x="4572000" y="4717335"/>
            <a:ext cx="3135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Convert from grams to </a:t>
            </a:r>
            <a:r>
              <a:rPr lang="en" sz="1200">
                <a:solidFill>
                  <a:schemeClr val="dk1"/>
                </a:solidFill>
              </a:rPr>
              <a:t>milligrams</a:t>
            </a:r>
            <a:r>
              <a:rPr lang="en" sz="1200">
                <a:solidFill>
                  <a:schemeClr val="dk1"/>
                </a:solidFill>
              </a:rPr>
              <a:t> !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267" name="Google Shape;267;p26"/>
          <p:cNvSpPr/>
          <p:nvPr/>
        </p:nvSpPr>
        <p:spPr>
          <a:xfrm>
            <a:off x="2424238" y="4034835"/>
            <a:ext cx="372600" cy="251400"/>
          </a:xfrm>
          <a:prstGeom prst="mathEqual">
            <a:avLst>
              <a:gd fmla="val 23520" name="adj1"/>
              <a:gd fmla="val 1176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26"/>
          <p:cNvSpPr txBox="1"/>
          <p:nvPr/>
        </p:nvSpPr>
        <p:spPr>
          <a:xfrm>
            <a:off x="341952" y="13938"/>
            <a:ext cx="8496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1"/>
                </a:solidFill>
                <a:highlight>
                  <a:srgbClr val="FFE599"/>
                </a:highlight>
              </a:rPr>
              <a:t>Concentration of 2-Mercaptobenzothiazole in the </a:t>
            </a:r>
            <a:r>
              <a:rPr lang="en" sz="2700">
                <a:solidFill>
                  <a:schemeClr val="dk1"/>
                </a:solidFill>
                <a:highlight>
                  <a:srgbClr val="FFE599"/>
                </a:highlight>
              </a:rPr>
              <a:t>lake?</a:t>
            </a:r>
            <a:endParaRPr sz="2700">
              <a:solidFill>
                <a:schemeClr val="dk1"/>
              </a:solidFill>
              <a:highlight>
                <a:srgbClr val="FFE599"/>
              </a:highlight>
            </a:endParaRPr>
          </a:p>
        </p:txBody>
      </p:sp>
      <p:sp>
        <p:nvSpPr>
          <p:cNvPr id="269" name="Google Shape;269;p26"/>
          <p:cNvSpPr txBox="1"/>
          <p:nvPr/>
        </p:nvSpPr>
        <p:spPr>
          <a:xfrm>
            <a:off x="1210875" y="1864000"/>
            <a:ext cx="1947900" cy="2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A6BD"/>
        </a:solid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7"/>
          <p:cNvSpPr/>
          <p:nvPr/>
        </p:nvSpPr>
        <p:spPr>
          <a:xfrm>
            <a:off x="2874850" y="1156175"/>
            <a:ext cx="609300" cy="681600"/>
          </a:xfrm>
          <a:prstGeom prst="sun">
            <a:avLst>
              <a:gd fmla="val 25000" name="adj"/>
            </a:avLst>
          </a:prstGeom>
          <a:solidFill>
            <a:schemeClr val="accent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27"/>
          <p:cNvSpPr txBox="1"/>
          <p:nvPr/>
        </p:nvSpPr>
        <p:spPr>
          <a:xfrm>
            <a:off x="293650" y="311100"/>
            <a:ext cx="5511300" cy="6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How much MBT is </a:t>
            </a:r>
            <a:r>
              <a:rPr i="1" lang="en" sz="1800" u="sng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actually</a:t>
            </a:r>
            <a:r>
              <a:rPr lang="en" sz="18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 in the lake water? </a:t>
            </a:r>
            <a:endParaRPr sz="18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aphicFrame>
        <p:nvGraphicFramePr>
          <p:cNvPr id="276" name="Google Shape;276;p27"/>
          <p:cNvGraphicFramePr/>
          <p:nvPr/>
        </p:nvGraphicFramePr>
        <p:xfrm>
          <a:off x="6041075" y="436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{F41EDDF7-F5C9-4885-BA4D-F97B06DD84B2}</a:tableStyleId>
              </a:tblPr>
              <a:tblGrid>
                <a:gridCol w="1602175"/>
                <a:gridCol w="1289725"/>
              </a:tblGrid>
              <a:tr h="695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Octanol-Water partition </a:t>
                      </a:r>
                      <a:r>
                        <a:rPr lang="en"/>
                        <a:t>coefficient</a:t>
                      </a:r>
                      <a:r>
                        <a:rPr lang="en"/>
                        <a:t> (logKow)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2.41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695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Air-Water partition </a:t>
                      </a:r>
                      <a:r>
                        <a:rPr lang="en"/>
                        <a:t>coefficient</a:t>
                      </a:r>
                      <a:r>
                        <a:rPr lang="en"/>
                        <a:t> (Kaw)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1.448x10^-7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695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Soil Adsorption Coefficient (Koc)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326-3560 mL/g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695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Bioconcentration Factor (BCF)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&lt;0.842 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(6 weeks - Carp)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695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Bioaccumulation Factor (BAF)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0.1 (42 days - Carp) mL/g at 25C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277" name="Google Shape;277;p27"/>
          <p:cNvSpPr txBox="1"/>
          <p:nvPr/>
        </p:nvSpPr>
        <p:spPr>
          <a:xfrm>
            <a:off x="152125" y="4628750"/>
            <a:ext cx="61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Assuming 20% foc based on TOC (~4.40 mg/L) in Kalamalka Lake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78" name="Google Shape;278;p27"/>
          <p:cNvSpPr/>
          <p:nvPr/>
        </p:nvSpPr>
        <p:spPr>
          <a:xfrm>
            <a:off x="397850" y="1156175"/>
            <a:ext cx="2823660" cy="997272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27"/>
          <p:cNvSpPr/>
          <p:nvPr/>
        </p:nvSpPr>
        <p:spPr>
          <a:xfrm>
            <a:off x="481975" y="2429875"/>
            <a:ext cx="5322996" cy="1892430"/>
          </a:xfrm>
          <a:prstGeom prst="flowChartTerminator">
            <a:avLst/>
          </a:prstGeom>
          <a:solidFill>
            <a:srgbClr val="D08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783F04"/>
              </a:highlight>
            </a:endParaRPr>
          </a:p>
        </p:txBody>
      </p:sp>
      <p:sp>
        <p:nvSpPr>
          <p:cNvPr id="280" name="Google Shape;280;p27"/>
          <p:cNvSpPr/>
          <p:nvPr/>
        </p:nvSpPr>
        <p:spPr>
          <a:xfrm>
            <a:off x="2764950" y="1472275"/>
            <a:ext cx="2649132" cy="8229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27"/>
          <p:cNvSpPr/>
          <p:nvPr/>
        </p:nvSpPr>
        <p:spPr>
          <a:xfrm>
            <a:off x="542050" y="2429875"/>
            <a:ext cx="5204952" cy="1568052"/>
          </a:xfrm>
          <a:prstGeom prst="flowChartTerminator">
            <a:avLst/>
          </a:prstGeom>
          <a:solidFill>
            <a:srgbClr val="9FC5E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27"/>
          <p:cNvSpPr/>
          <p:nvPr/>
        </p:nvSpPr>
        <p:spPr>
          <a:xfrm rot="-5400000">
            <a:off x="4004350" y="2304350"/>
            <a:ext cx="649800" cy="67200"/>
          </a:xfrm>
          <a:prstGeom prst="rightArrow">
            <a:avLst>
              <a:gd fmla="val 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283" name="Google Shape;283;p27"/>
          <p:cNvSpPr/>
          <p:nvPr/>
        </p:nvSpPr>
        <p:spPr>
          <a:xfrm rot="5400000">
            <a:off x="1355650" y="3863100"/>
            <a:ext cx="649800" cy="67200"/>
          </a:xfrm>
          <a:prstGeom prst="rightArrow">
            <a:avLst>
              <a:gd fmla="val 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284" name="Google Shape;284;p27"/>
          <p:cNvSpPr/>
          <p:nvPr/>
        </p:nvSpPr>
        <p:spPr>
          <a:xfrm rot="5400000">
            <a:off x="1215800" y="3915425"/>
            <a:ext cx="649800" cy="67200"/>
          </a:xfrm>
          <a:prstGeom prst="rightArrow">
            <a:avLst>
              <a:gd fmla="val 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285" name="Google Shape;285;p27"/>
          <p:cNvSpPr/>
          <p:nvPr/>
        </p:nvSpPr>
        <p:spPr>
          <a:xfrm rot="5400000">
            <a:off x="1150025" y="3859050"/>
            <a:ext cx="541500" cy="75300"/>
          </a:xfrm>
          <a:prstGeom prst="rightArrow">
            <a:avLst>
              <a:gd fmla="val 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286" name="Google Shape;286;p27"/>
          <p:cNvSpPr txBox="1"/>
          <p:nvPr/>
        </p:nvSpPr>
        <p:spPr>
          <a:xfrm>
            <a:off x="1775450" y="3966150"/>
            <a:ext cx="2310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</a:rPr>
              <a:t>Moderate</a:t>
            </a:r>
            <a:r>
              <a:rPr b="1" lang="en" sz="900">
                <a:solidFill>
                  <a:schemeClr val="dk1"/>
                </a:solidFill>
              </a:rPr>
              <a:t> Partition to Soil/Sediment</a:t>
            </a:r>
            <a:r>
              <a:rPr lang="en" sz="900">
                <a:solidFill>
                  <a:schemeClr val="dk1"/>
                </a:solidFill>
              </a:rPr>
              <a:t> 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287" name="Google Shape;287;p27"/>
          <p:cNvSpPr txBox="1"/>
          <p:nvPr/>
        </p:nvSpPr>
        <p:spPr>
          <a:xfrm>
            <a:off x="3067450" y="1689950"/>
            <a:ext cx="2205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</a:rPr>
              <a:t>Negligible</a:t>
            </a:r>
            <a:r>
              <a:rPr b="1" lang="en" sz="900">
                <a:solidFill>
                  <a:schemeClr val="dk1"/>
                </a:solidFill>
              </a:rPr>
              <a:t> </a:t>
            </a:r>
            <a:r>
              <a:rPr b="1" lang="en" sz="900">
                <a:solidFill>
                  <a:schemeClr val="dk1"/>
                </a:solidFill>
              </a:rPr>
              <a:t>Partition to </a:t>
            </a:r>
            <a:r>
              <a:rPr b="1" lang="en" sz="900">
                <a:solidFill>
                  <a:schemeClr val="dk1"/>
                </a:solidFill>
              </a:rPr>
              <a:t>Atmosphere</a:t>
            </a:r>
            <a:endParaRPr b="1"/>
          </a:p>
        </p:txBody>
      </p:sp>
      <p:sp>
        <p:nvSpPr>
          <p:cNvPr id="288" name="Google Shape;288;p27"/>
          <p:cNvSpPr txBox="1"/>
          <p:nvPr/>
        </p:nvSpPr>
        <p:spPr>
          <a:xfrm>
            <a:off x="1383125" y="2701067"/>
            <a:ext cx="2149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</a:rPr>
              <a:t>Preference is to Remain in Water</a:t>
            </a:r>
            <a:endParaRPr b="1"/>
          </a:p>
        </p:txBody>
      </p:sp>
      <p:sp>
        <p:nvSpPr>
          <p:cNvPr id="289" name="Google Shape;289;p27"/>
          <p:cNvSpPr txBox="1"/>
          <p:nvPr/>
        </p:nvSpPr>
        <p:spPr>
          <a:xfrm>
            <a:off x="4258700" y="798891"/>
            <a:ext cx="1635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</a:rPr>
              <a:t>Low bioconcentration and </a:t>
            </a:r>
            <a:r>
              <a:rPr b="1" lang="en" sz="900" u="sng">
                <a:solidFill>
                  <a:schemeClr val="dk1"/>
                </a:solidFill>
              </a:rPr>
              <a:t>cannot biomagnify</a:t>
            </a:r>
            <a:endParaRPr b="1" u="sng"/>
          </a:p>
        </p:txBody>
      </p:sp>
      <p:sp>
        <p:nvSpPr>
          <p:cNvPr id="290" name="Google Shape;290;p27"/>
          <p:cNvSpPr txBox="1"/>
          <p:nvPr/>
        </p:nvSpPr>
        <p:spPr>
          <a:xfrm>
            <a:off x="5811599" y="0"/>
            <a:ext cx="3496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Table 2. Partition Coefficients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291" name="Google Shape;291;p27"/>
          <p:cNvSpPr txBox="1"/>
          <p:nvPr/>
        </p:nvSpPr>
        <p:spPr>
          <a:xfrm>
            <a:off x="1786800" y="3037450"/>
            <a:ext cx="2823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>
                <a:solidFill>
                  <a:schemeClr val="dk1"/>
                </a:solidFill>
              </a:rPr>
              <a:t>5.41x10⁻⁸ mg/L 2-mercaptobenzothiazole in the lake </a:t>
            </a:r>
            <a:endParaRPr b="1" i="1" sz="1700"/>
          </a:p>
        </p:txBody>
      </p:sp>
      <p:sp>
        <p:nvSpPr>
          <p:cNvPr id="292" name="Google Shape;292;p27"/>
          <p:cNvSpPr txBox="1"/>
          <p:nvPr/>
        </p:nvSpPr>
        <p:spPr>
          <a:xfrm>
            <a:off x="6412267" y="4667292"/>
            <a:ext cx="2149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</a:rPr>
              <a:t>Kd = 388.6 L/mg</a:t>
            </a:r>
            <a:endParaRPr b="1" sz="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</a:rPr>
              <a:t>Koc = 1943 mL/g (average value)</a:t>
            </a:r>
            <a:endParaRPr b="1"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A6BD"/>
        </a:solidFill>
      </p:bgPr>
    </p:bg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8"/>
          <p:cNvSpPr txBox="1"/>
          <p:nvPr/>
        </p:nvSpPr>
        <p:spPr>
          <a:xfrm>
            <a:off x="6577068" y="126363"/>
            <a:ext cx="2415600" cy="22626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Limited evidence indicates a positive association between MBT and bladder cancer in humans. 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Sufficient evidence in carcinogenicity in animal experiments. </a:t>
            </a:r>
            <a:endParaRPr sz="1100"/>
          </a:p>
        </p:txBody>
      </p:sp>
      <p:graphicFrame>
        <p:nvGraphicFramePr>
          <p:cNvPr id="298" name="Google Shape;298;p28"/>
          <p:cNvGraphicFramePr/>
          <p:nvPr/>
        </p:nvGraphicFramePr>
        <p:xfrm>
          <a:off x="91587" y="38422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{F41EDDF7-F5C9-4885-BA4D-F97B06DD84B2}</a:tableStyleId>
              </a:tblPr>
              <a:tblGrid>
                <a:gridCol w="1677300"/>
                <a:gridCol w="1573325"/>
                <a:gridCol w="1573325"/>
                <a:gridCol w="1573325"/>
              </a:tblGrid>
              <a:tr h="423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Dose </a:t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LOAEL</a:t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NOAEL [NOEC in mg/L per day]</a:t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D1DC"/>
                    </a:solidFill>
                  </a:tcPr>
                </a:tc>
              </a:tr>
              <a:tr h="577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Mice LD50 (oral) mg/kg bw</a:t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1850-2000</a:t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Subchronic Oral: 134 mg/kg-day</a:t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—</a:t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D1DC"/>
                    </a:solidFill>
                  </a:tcPr>
                </a:tc>
              </a:tr>
              <a:tr h="987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Rat LD50 (oral) mg/kg bw</a:t>
                      </a:r>
                      <a:endParaRPr sz="10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[LC50]</a:t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1680-3800</a:t>
                      </a:r>
                      <a:endParaRPr sz="10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[oral: &gt;1270 4h]</a:t>
                      </a:r>
                      <a:endParaRPr sz="10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[inhale: &gt;0.7 7h]</a:t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300 mg/kg-day (developmental) </a:t>
                      </a:r>
                      <a:endParaRPr sz="10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172.1 mg/kg-day (reproductive)</a:t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1200 mg/kg-day (developmental)</a:t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D1DC"/>
                    </a:solidFill>
                  </a:tcPr>
                </a:tc>
              </a:tr>
              <a:tr h="629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Rabbit LD50 mg/kg bw</a:t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Oral: 7500-8750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Dermal: &gt;7940</a:t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—</a:t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300 mg/kg-day (developmental)</a:t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D1DC"/>
                    </a:solidFill>
                  </a:tcPr>
                </a:tc>
              </a:tr>
              <a:tr h="577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Rainbow Trout LC50 </a:t>
                      </a:r>
                      <a:r>
                        <a:rPr lang="en" sz="1000">
                          <a:solidFill>
                            <a:schemeClr val="dk1"/>
                          </a:solidFill>
                        </a:rPr>
                        <a:t>𝝻g/L</a:t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1000 24h</a:t>
                      </a:r>
                      <a:endParaRPr sz="10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460 </a:t>
                      </a:r>
                      <a:r>
                        <a:rPr lang="en" sz="1000">
                          <a:solidFill>
                            <a:schemeClr val="dk1"/>
                          </a:solidFill>
                        </a:rPr>
                        <a:t> 48h</a:t>
                      </a:r>
                      <a:endParaRPr sz="10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420 96h</a:t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—</a:t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[0.041 89 days]</a:t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D1DC"/>
                    </a:solidFill>
                  </a:tcPr>
                </a:tc>
              </a:tr>
              <a:tr h="283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Bluegill Fish LC50 </a:t>
                      </a:r>
                      <a:r>
                        <a:rPr lang="en" sz="1000">
                          <a:solidFill>
                            <a:schemeClr val="dk1"/>
                          </a:solidFill>
                        </a:rPr>
                        <a:t>𝝻g/L per time</a:t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2300 24h </a:t>
                      </a:r>
                      <a:endParaRPr sz="10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2000 48h</a:t>
                      </a:r>
                      <a:endParaRPr sz="10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1900 96h</a:t>
                      </a:r>
                      <a:endParaRPr sz="10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—</a:t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—</a:t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D1DC"/>
                    </a:solidFill>
                  </a:tcPr>
                </a:tc>
              </a:tr>
              <a:tr h="283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Water Flea LC50 </a:t>
                      </a:r>
                      <a:endParaRPr sz="10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𝝻g/L per time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[EC50 mg/L per time]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4190 48h</a:t>
                      </a:r>
                      <a:endParaRPr sz="10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1250 7 days</a:t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—</a:t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[[0.08 mg/L 21 days]]</a:t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D1DC"/>
                    </a:solidFill>
                  </a:tcPr>
                </a:tc>
              </a:tr>
            </a:tbl>
          </a:graphicData>
        </a:graphic>
      </p:graphicFrame>
      <p:sp>
        <p:nvSpPr>
          <p:cNvPr id="299" name="Google Shape;299;p28"/>
          <p:cNvSpPr txBox="1"/>
          <p:nvPr/>
        </p:nvSpPr>
        <p:spPr>
          <a:xfrm>
            <a:off x="6570543" y="2404177"/>
            <a:ext cx="2415600" cy="877200"/>
          </a:xfrm>
          <a:prstGeom prst="rect">
            <a:avLst/>
          </a:prstGeom>
          <a:solidFill>
            <a:srgbClr val="A4C2F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“Very toxic to aquatic life with long-lasting effects” 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- IARC</a:t>
            </a:r>
            <a:endParaRPr sz="1100"/>
          </a:p>
        </p:txBody>
      </p:sp>
      <p:sp>
        <p:nvSpPr>
          <p:cNvPr id="300" name="Google Shape;300;p28"/>
          <p:cNvSpPr txBox="1"/>
          <p:nvPr/>
        </p:nvSpPr>
        <p:spPr>
          <a:xfrm>
            <a:off x="6570550" y="4378871"/>
            <a:ext cx="2472300" cy="6156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Group 2A - Probably Carcinogenic to humans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01" name="Google Shape;301;p28"/>
          <p:cNvSpPr txBox="1"/>
          <p:nvPr/>
        </p:nvSpPr>
        <p:spPr>
          <a:xfrm>
            <a:off x="-47441" y="0"/>
            <a:ext cx="7289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</a:rPr>
              <a:t> Table 3. Toxicity of 2-Mercaptobenzothiazole</a:t>
            </a:r>
            <a:endParaRPr b="1" sz="2000">
              <a:solidFill>
                <a:schemeClr val="dk1"/>
              </a:solidFill>
            </a:endParaRPr>
          </a:p>
        </p:txBody>
      </p:sp>
      <p:sp>
        <p:nvSpPr>
          <p:cNvPr id="302" name="Google Shape;302;p28"/>
          <p:cNvSpPr txBox="1"/>
          <p:nvPr/>
        </p:nvSpPr>
        <p:spPr>
          <a:xfrm>
            <a:off x="6570543" y="3300502"/>
            <a:ext cx="2472300" cy="1046700"/>
          </a:xfrm>
          <a:prstGeom prst="rect">
            <a:avLst/>
          </a:prstGeom>
          <a:solidFill>
            <a:srgbClr val="0497A7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Increased</a:t>
            </a:r>
            <a:r>
              <a:rPr lang="en">
                <a:solidFill>
                  <a:schemeClr val="dk1"/>
                </a:solidFill>
              </a:rPr>
              <a:t> incidence of hepatocellular adenomas or carcinomas (combined) &amp; relative liver weight in mice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A6BD"/>
        </a:solidFill>
      </p:bgPr>
    </p:bg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9"/>
          <p:cNvSpPr txBox="1"/>
          <p:nvPr>
            <p:ph type="title"/>
          </p:nvPr>
        </p:nvSpPr>
        <p:spPr>
          <a:xfrm>
            <a:off x="265050" y="457925"/>
            <a:ext cx="479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Regulations Reported on SDS</a:t>
            </a:r>
            <a:endParaRPr/>
          </a:p>
        </p:txBody>
      </p:sp>
      <p:sp>
        <p:nvSpPr>
          <p:cNvPr id="308" name="Google Shape;308;p29"/>
          <p:cNvSpPr txBox="1"/>
          <p:nvPr>
            <p:ph idx="1" type="body"/>
          </p:nvPr>
        </p:nvSpPr>
        <p:spPr>
          <a:xfrm>
            <a:off x="311700" y="1152475"/>
            <a:ext cx="4703100" cy="284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dk1"/>
                </a:solidFill>
              </a:rPr>
              <a:t>Occupational Exposure Limits:</a:t>
            </a:r>
            <a:endParaRPr u="sng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Inhalable Particulates - 10 mg/m³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Respirable Particulates - 3 mg/</a:t>
            </a:r>
            <a:r>
              <a:rPr lang="en">
                <a:solidFill>
                  <a:schemeClr val="dk1"/>
                </a:solidFill>
              </a:rPr>
              <a:t>m³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dk1"/>
                </a:solidFill>
              </a:rPr>
              <a:t>Workplace Environmental Exposure Limit:</a:t>
            </a:r>
            <a:endParaRPr u="sng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Dermal: 5 mg/m³ for 8 hours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09" name="Google Shape;309;p29"/>
          <p:cNvSpPr txBox="1"/>
          <p:nvPr/>
        </p:nvSpPr>
        <p:spPr>
          <a:xfrm>
            <a:off x="5262859" y="457933"/>
            <a:ext cx="3131400" cy="7389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No current threshold limits for MBT in Canada.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10" name="Google Shape;310;p29"/>
          <p:cNvSpPr txBox="1"/>
          <p:nvPr/>
        </p:nvSpPr>
        <p:spPr>
          <a:xfrm>
            <a:off x="4334200" y="4341152"/>
            <a:ext cx="470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Group 2A - Probably Carcinogenic to humans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11" name="Google Shape;311;p29"/>
          <p:cNvSpPr txBox="1"/>
          <p:nvPr/>
        </p:nvSpPr>
        <p:spPr>
          <a:xfrm>
            <a:off x="4334200" y="4686600"/>
            <a:ext cx="3736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Skin </a:t>
            </a:r>
            <a:r>
              <a:rPr lang="en">
                <a:solidFill>
                  <a:schemeClr val="dk1"/>
                </a:solidFill>
              </a:rPr>
              <a:t>Sensitizer</a:t>
            </a:r>
            <a:r>
              <a:rPr lang="en">
                <a:solidFill>
                  <a:schemeClr val="dk1"/>
                </a:solidFill>
              </a:rPr>
              <a:t> to humans and animals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12" name="Google Shape;312;p29"/>
          <p:cNvSpPr txBox="1"/>
          <p:nvPr/>
        </p:nvSpPr>
        <p:spPr>
          <a:xfrm>
            <a:off x="5259291" y="1462758"/>
            <a:ext cx="3131400" cy="12930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USA regulations focus on chemical manufacturing and handling being reported by production facilities. 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13" name="Google Shape;313;p29"/>
          <p:cNvSpPr txBox="1"/>
          <p:nvPr/>
        </p:nvSpPr>
        <p:spPr>
          <a:xfrm>
            <a:off x="5292625" y="2979000"/>
            <a:ext cx="3131400" cy="10158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MBT precursor regulations focus on release notification and regulation.  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14" name="Google Shape;314;p29"/>
          <p:cNvSpPr txBox="1"/>
          <p:nvPr/>
        </p:nvSpPr>
        <p:spPr>
          <a:xfrm>
            <a:off x="265050" y="4505350"/>
            <a:ext cx="3801600" cy="53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IARC Classifications of MBT</a:t>
            </a:r>
            <a:endParaRPr sz="2100">
              <a:solidFill>
                <a:schemeClr val="dk1"/>
              </a:solidFill>
            </a:endParaRPr>
          </a:p>
        </p:txBody>
      </p:sp>
      <p:sp>
        <p:nvSpPr>
          <p:cNvPr id="315" name="Google Shape;315;p29"/>
          <p:cNvSpPr/>
          <p:nvPr/>
        </p:nvSpPr>
        <p:spPr>
          <a:xfrm>
            <a:off x="3785875" y="4505350"/>
            <a:ext cx="601500" cy="534600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rgbClr val="E0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A6BD"/>
        </a:solidFill>
      </p:bgPr>
    </p:bg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0"/>
          <p:cNvSpPr txBox="1"/>
          <p:nvPr/>
        </p:nvSpPr>
        <p:spPr>
          <a:xfrm>
            <a:off x="4714053" y="2784166"/>
            <a:ext cx="1737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YES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321" name="Google Shape;321;p30"/>
          <p:cNvSpPr/>
          <p:nvPr/>
        </p:nvSpPr>
        <p:spPr>
          <a:xfrm>
            <a:off x="-235362" y="101205"/>
            <a:ext cx="5272182" cy="4136778"/>
          </a:xfrm>
          <a:prstGeom prst="irregularSeal1">
            <a:avLst/>
          </a:prstGeom>
          <a:solidFill>
            <a:srgbClr val="D0E0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30"/>
          <p:cNvSpPr/>
          <p:nvPr/>
        </p:nvSpPr>
        <p:spPr>
          <a:xfrm>
            <a:off x="5724275" y="3335600"/>
            <a:ext cx="2890800" cy="7602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30"/>
          <p:cNvSpPr/>
          <p:nvPr/>
        </p:nvSpPr>
        <p:spPr>
          <a:xfrm rot="1709756">
            <a:off x="4503335" y="7166"/>
            <a:ext cx="4456646" cy="3174616"/>
          </a:xfrm>
          <a:prstGeom prst="irregularSeal2">
            <a:avLst/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30"/>
          <p:cNvSpPr txBox="1"/>
          <p:nvPr>
            <p:ph idx="1" type="body"/>
          </p:nvPr>
        </p:nvSpPr>
        <p:spPr>
          <a:xfrm>
            <a:off x="677692" y="1573305"/>
            <a:ext cx="3726600" cy="234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1560">
                <a:solidFill>
                  <a:schemeClr val="dk1"/>
                </a:solidFill>
              </a:rPr>
              <a:t>Doesn’t approach current occupational or environmental exposure limits </a:t>
            </a:r>
            <a:endParaRPr sz="156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SzPts val="770"/>
              <a:buNone/>
            </a:pPr>
            <a:r>
              <a:rPr lang="en" sz="1560">
                <a:solidFill>
                  <a:schemeClr val="dk1"/>
                </a:solidFill>
              </a:rPr>
              <a:t>Insignificant concentration of 5.41x10⁻⁸ mg/L in the lake</a:t>
            </a:r>
            <a:endParaRPr sz="156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SzPts val="770"/>
              <a:buNone/>
            </a:pPr>
            <a:r>
              <a:t/>
            </a:r>
            <a:endParaRPr sz="1560">
              <a:solidFill>
                <a:schemeClr val="dk1"/>
              </a:solidFill>
            </a:endParaRPr>
          </a:p>
        </p:txBody>
      </p:sp>
      <p:sp>
        <p:nvSpPr>
          <p:cNvPr id="325" name="Google Shape;325;p30"/>
          <p:cNvSpPr txBox="1"/>
          <p:nvPr/>
        </p:nvSpPr>
        <p:spPr>
          <a:xfrm>
            <a:off x="4892512" y="947975"/>
            <a:ext cx="3342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dk1"/>
                </a:solidFill>
              </a:rPr>
              <a:t>Remaining Concern:</a:t>
            </a:r>
            <a:endParaRPr b="1" sz="1800" u="sng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Is it safe for the aquatic life at its concentration? </a:t>
            </a:r>
            <a:endParaRPr b="1" sz="1800">
              <a:solidFill>
                <a:srgbClr val="980000"/>
              </a:solidFill>
            </a:endParaRPr>
          </a:p>
        </p:txBody>
      </p:sp>
      <p:sp>
        <p:nvSpPr>
          <p:cNvPr id="326" name="Google Shape;326;p30"/>
          <p:cNvSpPr txBox="1"/>
          <p:nvPr/>
        </p:nvSpPr>
        <p:spPr>
          <a:xfrm>
            <a:off x="-546825" y="4095800"/>
            <a:ext cx="55275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dk1"/>
                </a:solidFill>
              </a:rPr>
              <a:t>Recommendations:</a:t>
            </a:r>
            <a:endParaRPr b="1" sz="1800" u="sng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27" name="Google Shape;327;p30"/>
          <p:cNvSpPr txBox="1"/>
          <p:nvPr/>
        </p:nvSpPr>
        <p:spPr>
          <a:xfrm>
            <a:off x="986830" y="1190734"/>
            <a:ext cx="29745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100" u="sng">
                <a:solidFill>
                  <a:schemeClr val="dk1"/>
                </a:solidFill>
              </a:rPr>
              <a:t>Is it Safe for humans? </a:t>
            </a:r>
            <a:endParaRPr b="1" i="1" sz="2100" u="sng">
              <a:solidFill>
                <a:schemeClr val="dk1"/>
              </a:solidFill>
            </a:endParaRPr>
          </a:p>
        </p:txBody>
      </p:sp>
      <p:pic>
        <p:nvPicPr>
          <p:cNvPr descr="a smiley face is holding a sign that says it 's all good . (Provided by Tenor)" id="328" name="Google Shape;32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8450" y="3525012"/>
            <a:ext cx="1200875" cy="1200875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30"/>
          <p:cNvSpPr txBox="1"/>
          <p:nvPr/>
        </p:nvSpPr>
        <p:spPr>
          <a:xfrm>
            <a:off x="5665771" y="3245875"/>
            <a:ext cx="2974500" cy="9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770"/>
              <a:buFont typeface="Arial"/>
              <a:buNone/>
            </a:pPr>
            <a:r>
              <a:rPr lang="en" sz="1500">
                <a:solidFill>
                  <a:schemeClr val="dk1"/>
                </a:solidFill>
              </a:rPr>
              <a:t>Concentration is not significant enough to cause adverse effects to aquatic environment</a:t>
            </a:r>
            <a:endParaRPr sz="1500">
              <a:solidFill>
                <a:schemeClr val="dk2"/>
              </a:solidFill>
            </a:endParaRPr>
          </a:p>
        </p:txBody>
      </p:sp>
      <p:sp>
        <p:nvSpPr>
          <p:cNvPr id="330" name="Google Shape;330;p30"/>
          <p:cNvSpPr txBox="1"/>
          <p:nvPr/>
        </p:nvSpPr>
        <p:spPr>
          <a:xfrm>
            <a:off x="4680618" y="2784175"/>
            <a:ext cx="1737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1155CC"/>
                </a:solidFill>
              </a:rPr>
              <a:t>YES</a:t>
            </a:r>
            <a:endParaRPr sz="1800">
              <a:solidFill>
                <a:srgbClr val="1155CC"/>
              </a:solidFill>
            </a:endParaRPr>
          </a:p>
        </p:txBody>
      </p:sp>
      <p:sp>
        <p:nvSpPr>
          <p:cNvPr id="331" name="Google Shape;331;p30"/>
          <p:cNvSpPr/>
          <p:nvPr/>
        </p:nvSpPr>
        <p:spPr>
          <a:xfrm flipH="1" rot="10800000">
            <a:off x="4980675" y="2424875"/>
            <a:ext cx="730500" cy="1627800"/>
          </a:xfrm>
          <a:prstGeom prst="bentArrow">
            <a:avLst>
              <a:gd fmla="val 16013" name="adj1"/>
              <a:gd fmla="val 26205" name="adj2"/>
              <a:gd fmla="val 23368" name="adj3"/>
              <a:gd fmla="val 38888" name="adj4"/>
            </a:avLst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30"/>
          <p:cNvSpPr txBox="1"/>
          <p:nvPr/>
        </p:nvSpPr>
        <p:spPr>
          <a:xfrm>
            <a:off x="3026274" y="939580"/>
            <a:ext cx="1737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1"/>
                </a:solidFill>
              </a:rPr>
              <a:t>YES</a:t>
            </a:r>
            <a:endParaRPr sz="2100">
              <a:solidFill>
                <a:schemeClr val="lt1"/>
              </a:solidFill>
            </a:endParaRPr>
          </a:p>
        </p:txBody>
      </p:sp>
      <p:sp>
        <p:nvSpPr>
          <p:cNvPr id="333" name="Google Shape;333;p30"/>
          <p:cNvSpPr txBox="1"/>
          <p:nvPr/>
        </p:nvSpPr>
        <p:spPr>
          <a:xfrm>
            <a:off x="3001181" y="939580"/>
            <a:ext cx="1737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274E13"/>
                </a:solidFill>
              </a:rPr>
              <a:t>YES</a:t>
            </a:r>
            <a:endParaRPr sz="2100">
              <a:solidFill>
                <a:srgbClr val="274E13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A7D6"/>
        </a:solidFill>
      </p:bgPr>
    </p:bg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1"/>
          <p:cNvSpPr/>
          <p:nvPr/>
        </p:nvSpPr>
        <p:spPr>
          <a:xfrm>
            <a:off x="175375" y="553075"/>
            <a:ext cx="4452840" cy="1750140"/>
          </a:xfrm>
          <a:prstGeom prst="cloud">
            <a:avLst/>
          </a:prstGeom>
          <a:solidFill>
            <a:srgbClr val="4A86E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39" name="Google Shape;339;p31"/>
          <p:cNvSpPr txBox="1"/>
          <p:nvPr>
            <p:ph type="title"/>
          </p:nvPr>
        </p:nvSpPr>
        <p:spPr>
          <a:xfrm>
            <a:off x="4962425" y="202000"/>
            <a:ext cx="4181700" cy="74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660"/>
              <a:t>What is aniline used for?</a:t>
            </a:r>
            <a:endParaRPr sz="1220"/>
          </a:p>
        </p:txBody>
      </p:sp>
      <p:sp>
        <p:nvSpPr>
          <p:cNvPr id="340" name="Google Shape;340;p31"/>
          <p:cNvSpPr txBox="1"/>
          <p:nvPr>
            <p:ph idx="1" type="body"/>
          </p:nvPr>
        </p:nvSpPr>
        <p:spPr>
          <a:xfrm>
            <a:off x="5427900" y="784875"/>
            <a:ext cx="3454800" cy="373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0360" lvl="0" marL="4572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60"/>
              <a:buChar char="●"/>
            </a:pPr>
            <a:r>
              <a:rPr lang="en" sz="1760">
                <a:solidFill>
                  <a:schemeClr val="dk1"/>
                </a:solidFill>
              </a:rPr>
              <a:t>93% of the aniline imported into Canada is used for the synthesis of rubber and polymers</a:t>
            </a:r>
            <a:endParaRPr sz="1760">
              <a:solidFill>
                <a:schemeClr val="dk1"/>
              </a:solidFill>
            </a:endParaRPr>
          </a:p>
          <a:p>
            <a:pPr indent="-34036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0"/>
              <a:buChar char="●"/>
            </a:pPr>
            <a:r>
              <a:rPr lang="en" sz="1760">
                <a:solidFill>
                  <a:schemeClr val="dk1"/>
                </a:solidFill>
              </a:rPr>
              <a:t>Dyes</a:t>
            </a:r>
            <a:endParaRPr sz="1760">
              <a:solidFill>
                <a:schemeClr val="dk1"/>
              </a:solidFill>
            </a:endParaRPr>
          </a:p>
          <a:p>
            <a:pPr indent="-34036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0"/>
              <a:buChar char="●"/>
            </a:pPr>
            <a:r>
              <a:rPr lang="en" sz="1760">
                <a:solidFill>
                  <a:schemeClr val="dk1"/>
                </a:solidFill>
              </a:rPr>
              <a:t>Sweeteners</a:t>
            </a:r>
            <a:endParaRPr sz="1760">
              <a:solidFill>
                <a:schemeClr val="dk1"/>
              </a:solidFill>
            </a:endParaRPr>
          </a:p>
          <a:p>
            <a:pPr indent="-34036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0"/>
              <a:buChar char="●"/>
            </a:pPr>
            <a:r>
              <a:rPr lang="en" sz="1760">
                <a:solidFill>
                  <a:schemeClr val="dk1"/>
                </a:solidFill>
              </a:rPr>
              <a:t>Sulfa Drugs(Antibiotics and burn cream) </a:t>
            </a:r>
            <a:endParaRPr sz="1760">
              <a:solidFill>
                <a:schemeClr val="dk1"/>
              </a:solidFill>
            </a:endParaRPr>
          </a:p>
          <a:p>
            <a:pPr indent="-34036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0"/>
              <a:buChar char="●"/>
            </a:pPr>
            <a:r>
              <a:rPr lang="en" sz="1760">
                <a:solidFill>
                  <a:schemeClr val="dk1"/>
                </a:solidFill>
              </a:rPr>
              <a:t>Chemicals for photography and agricultural purposes</a:t>
            </a:r>
            <a:endParaRPr sz="176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770"/>
              <a:buFont typeface="Arial"/>
              <a:buNone/>
            </a:pPr>
            <a:r>
              <a:t/>
            </a:r>
            <a:endParaRPr sz="1960">
              <a:solidFill>
                <a:schemeClr val="dk1"/>
              </a:solidFill>
            </a:endParaRPr>
          </a:p>
        </p:txBody>
      </p:sp>
      <p:pic>
        <p:nvPicPr>
          <p:cNvPr id="341" name="Google Shape;34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550" y="2303225"/>
            <a:ext cx="1709275" cy="212415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1"/>
          <p:cNvSpPr txBox="1"/>
          <p:nvPr/>
        </p:nvSpPr>
        <p:spPr>
          <a:xfrm>
            <a:off x="473550" y="804300"/>
            <a:ext cx="3856500" cy="12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Aniline in the common name for phenylamine.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Liquid with a light yellow colour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43" name="Google Shape;343;p31"/>
          <p:cNvSpPr txBox="1"/>
          <p:nvPr/>
        </p:nvSpPr>
        <p:spPr>
          <a:xfrm>
            <a:off x="790150" y="105150"/>
            <a:ext cx="3454800" cy="5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1"/>
                </a:solidFill>
              </a:rPr>
              <a:t>What is aniline?</a:t>
            </a:r>
            <a:endParaRPr sz="2700">
              <a:solidFill>
                <a:schemeClr val="dk1"/>
              </a:solidFill>
            </a:endParaRPr>
          </a:p>
        </p:txBody>
      </p:sp>
      <p:pic>
        <p:nvPicPr>
          <p:cNvPr id="344" name="Google Shape;34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6164" y="2376206"/>
            <a:ext cx="2931413" cy="2001194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31"/>
          <p:cNvSpPr txBox="1"/>
          <p:nvPr/>
        </p:nvSpPr>
        <p:spPr>
          <a:xfrm>
            <a:off x="40275" y="4427375"/>
            <a:ext cx="2227800" cy="3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Figure 1: Aniline IUPAC</a:t>
            </a:r>
            <a:endParaRPr sz="1500">
              <a:solidFill>
                <a:schemeClr val="dk2"/>
              </a:solidFill>
            </a:endParaRPr>
          </a:p>
        </p:txBody>
      </p:sp>
      <p:sp>
        <p:nvSpPr>
          <p:cNvPr id="346" name="Google Shape;346;p31"/>
          <p:cNvSpPr txBox="1"/>
          <p:nvPr/>
        </p:nvSpPr>
        <p:spPr>
          <a:xfrm>
            <a:off x="2636875" y="4450375"/>
            <a:ext cx="2430000" cy="3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Figure 2: Aniline Dyes</a:t>
            </a:r>
            <a:endParaRPr sz="15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/>
          <p:nvPr/>
        </p:nvSpPr>
        <p:spPr>
          <a:xfrm>
            <a:off x="2292100" y="1040213"/>
            <a:ext cx="3140700" cy="2917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4"/>
          <p:cNvSpPr txBox="1"/>
          <p:nvPr>
            <p:ph type="title"/>
          </p:nvPr>
        </p:nvSpPr>
        <p:spPr>
          <a:xfrm>
            <a:off x="790425" y="419275"/>
            <a:ext cx="5680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Rubber and Tires Chemicals…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 What are they?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940075" y="1366200"/>
            <a:ext cx="55740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The chemicals used during the manufacturing process of rubbers and tires that aid in strength, </a:t>
            </a:r>
            <a:r>
              <a:rPr lang="en" sz="2000">
                <a:solidFill>
                  <a:schemeClr val="dk1"/>
                </a:solidFill>
              </a:rPr>
              <a:t>stability</a:t>
            </a:r>
            <a:r>
              <a:rPr lang="en" sz="2000">
                <a:solidFill>
                  <a:schemeClr val="dk1"/>
                </a:solidFill>
              </a:rPr>
              <a:t>, and more durability for better performance. 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64" name="Google Shape;64;p14"/>
          <p:cNvSpPr/>
          <p:nvPr/>
        </p:nvSpPr>
        <p:spPr>
          <a:xfrm>
            <a:off x="1536944" y="3331375"/>
            <a:ext cx="1845000" cy="471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Synthetic Rubbers</a:t>
            </a:r>
            <a:endParaRPr/>
          </a:p>
        </p:txBody>
      </p:sp>
      <p:sp>
        <p:nvSpPr>
          <p:cNvPr id="65" name="Google Shape;65;p14"/>
          <p:cNvSpPr/>
          <p:nvPr/>
        </p:nvSpPr>
        <p:spPr>
          <a:xfrm>
            <a:off x="4040543" y="3305607"/>
            <a:ext cx="1845000" cy="471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Sulfur &amp; Vulcanization Agents</a:t>
            </a:r>
            <a:endParaRPr/>
          </a:p>
        </p:txBody>
      </p:sp>
      <p:sp>
        <p:nvSpPr>
          <p:cNvPr id="66" name="Google Shape;66;p14"/>
          <p:cNvSpPr/>
          <p:nvPr/>
        </p:nvSpPr>
        <p:spPr>
          <a:xfrm>
            <a:off x="1511195" y="3983513"/>
            <a:ext cx="1845000" cy="471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Plasticizers</a:t>
            </a:r>
            <a:endParaRPr/>
          </a:p>
        </p:txBody>
      </p:sp>
      <p:sp>
        <p:nvSpPr>
          <p:cNvPr id="67" name="Google Shape;67;p14"/>
          <p:cNvSpPr/>
          <p:nvPr/>
        </p:nvSpPr>
        <p:spPr>
          <a:xfrm>
            <a:off x="4057714" y="3992052"/>
            <a:ext cx="1845000" cy="471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Antioxidants and Antiozonants</a:t>
            </a:r>
            <a:endParaRPr/>
          </a:p>
        </p:txBody>
      </p:sp>
      <p:sp>
        <p:nvSpPr>
          <p:cNvPr id="68" name="Google Shape;68;p14"/>
          <p:cNvSpPr/>
          <p:nvPr/>
        </p:nvSpPr>
        <p:spPr>
          <a:xfrm>
            <a:off x="2884204" y="4584189"/>
            <a:ext cx="1536000" cy="471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 more! 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620"/>
              <a:t>What happened?</a:t>
            </a:r>
            <a:endParaRPr sz="2620"/>
          </a:p>
        </p:txBody>
      </p:sp>
      <p:sp>
        <p:nvSpPr>
          <p:cNvPr id="352" name="Google Shape;352;p32"/>
          <p:cNvSpPr txBox="1"/>
          <p:nvPr>
            <p:ph idx="1" type="body"/>
          </p:nvPr>
        </p:nvSpPr>
        <p:spPr>
          <a:xfrm>
            <a:off x="311700" y="1087900"/>
            <a:ext cx="6684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On a rainy August night a collision occurred between a Volkswagen Tiguan and a dual trailer carrying 50,000 L of aniline resulting in the dual trailer to swerve into Kalamalka Lake spilling the entirety of its contents.</a:t>
            </a:r>
            <a:endParaRPr sz="1400"/>
          </a:p>
        </p:txBody>
      </p:sp>
      <p:pic>
        <p:nvPicPr>
          <p:cNvPr descr="a child is sitting in a red and yellow toy car with a license plate that says ' sd ' on it (provided by Tenor)" id="353" name="Google Shape;35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1450" y="2706825"/>
            <a:ext cx="2678100" cy="206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3"/>
          <p:cNvSpPr txBox="1"/>
          <p:nvPr>
            <p:ph type="title"/>
          </p:nvPr>
        </p:nvSpPr>
        <p:spPr>
          <a:xfrm>
            <a:off x="1796950" y="299750"/>
            <a:ext cx="621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559"/>
              <a:t>Environmental Concentration</a:t>
            </a:r>
            <a:endParaRPr sz="2120"/>
          </a:p>
        </p:txBody>
      </p:sp>
      <p:sp>
        <p:nvSpPr>
          <p:cNvPr id="359" name="Google Shape;359;p33"/>
          <p:cNvSpPr txBox="1"/>
          <p:nvPr>
            <p:ph idx="1" type="body"/>
          </p:nvPr>
        </p:nvSpPr>
        <p:spPr>
          <a:xfrm>
            <a:off x="1522500" y="958750"/>
            <a:ext cx="4260300" cy="3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rPr b="1" lang="en" sz="1626" u="sng">
                <a:solidFill>
                  <a:schemeClr val="dk1"/>
                </a:solidFill>
              </a:rPr>
              <a:t>Volume Calculation:</a:t>
            </a:r>
            <a:endParaRPr b="1" sz="1626" u="sng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rPr b="1" lang="en" sz="1626">
                <a:solidFill>
                  <a:schemeClr val="dk1"/>
                </a:solidFill>
              </a:rPr>
              <a:t>Depth= 144m</a:t>
            </a:r>
            <a:endParaRPr b="1" sz="1626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rPr b="1" lang="en" sz="1626">
                <a:solidFill>
                  <a:schemeClr val="dk1"/>
                </a:solidFill>
              </a:rPr>
              <a:t>Surface area= 25.74 sq km x 1000 m/km =25740 m</a:t>
            </a:r>
            <a:endParaRPr b="1" sz="1626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b="1" lang="en" sz="1626">
                <a:solidFill>
                  <a:schemeClr val="dk1"/>
                </a:solidFill>
              </a:rPr>
              <a:t>144m x 25740 sq m = 3,700,000 </a:t>
            </a:r>
            <a:endParaRPr b="1" sz="1626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rPr b="1" lang="en" sz="1626">
                <a:solidFill>
                  <a:schemeClr val="dk1"/>
                </a:solidFill>
              </a:rPr>
              <a:t>= 3,700,000 m</a:t>
            </a:r>
            <a:r>
              <a:rPr b="1" baseline="30000" lang="en" sz="1626">
                <a:solidFill>
                  <a:schemeClr val="dk1"/>
                </a:solidFill>
              </a:rPr>
              <a:t>3</a:t>
            </a:r>
            <a:r>
              <a:rPr b="1" lang="en" sz="1626">
                <a:solidFill>
                  <a:schemeClr val="dk1"/>
                </a:solidFill>
              </a:rPr>
              <a:t> water</a:t>
            </a:r>
            <a:endParaRPr b="1" sz="1626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b="1" lang="en" sz="1626">
                <a:solidFill>
                  <a:schemeClr val="dk1"/>
                </a:solidFill>
              </a:rPr>
              <a:t>1m</a:t>
            </a:r>
            <a:r>
              <a:rPr b="1" baseline="30000" lang="en" sz="1626">
                <a:solidFill>
                  <a:schemeClr val="dk1"/>
                </a:solidFill>
              </a:rPr>
              <a:t>3</a:t>
            </a:r>
            <a:r>
              <a:rPr b="1" lang="en" sz="1626">
                <a:solidFill>
                  <a:schemeClr val="dk1"/>
                </a:solidFill>
              </a:rPr>
              <a:t> =1000L</a:t>
            </a:r>
            <a:endParaRPr b="1" sz="1626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rPr b="1" lang="en" sz="1626">
                <a:solidFill>
                  <a:schemeClr val="dk1"/>
                </a:solidFill>
              </a:rPr>
              <a:t>Volume water = 3.70 x10</a:t>
            </a:r>
            <a:r>
              <a:rPr b="1" baseline="30000" lang="en" sz="1626">
                <a:solidFill>
                  <a:schemeClr val="dk1"/>
                </a:solidFill>
              </a:rPr>
              <a:t>9 </a:t>
            </a:r>
            <a:r>
              <a:rPr b="1" lang="en" sz="1626">
                <a:solidFill>
                  <a:schemeClr val="dk1"/>
                </a:solidFill>
              </a:rPr>
              <a:t>L in Kalamalka Lake</a:t>
            </a:r>
            <a:endParaRPr b="1" sz="1626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935"/>
              <a:buNone/>
            </a:pPr>
            <a:r>
              <a:t/>
            </a:r>
            <a:endParaRPr sz="1729">
              <a:solidFill>
                <a:schemeClr val="dk1"/>
              </a:solidFill>
            </a:endParaRPr>
          </a:p>
        </p:txBody>
      </p:sp>
      <p:sp>
        <p:nvSpPr>
          <p:cNvPr id="360" name="Google Shape;360;p33"/>
          <p:cNvSpPr txBox="1"/>
          <p:nvPr/>
        </p:nvSpPr>
        <p:spPr>
          <a:xfrm>
            <a:off x="5074600" y="872450"/>
            <a:ext cx="3648600" cy="11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 Grams= Solubility x L of aniline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3.5 g/L x 50,000 = 1750 g</a:t>
            </a:r>
            <a:endParaRPr b="1" sz="1826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26">
              <a:solidFill>
                <a:schemeClr val="dk1"/>
              </a:solidFill>
            </a:endParaRPr>
          </a:p>
        </p:txBody>
      </p:sp>
      <p:sp>
        <p:nvSpPr>
          <p:cNvPr id="361" name="Google Shape;361;p33"/>
          <p:cNvSpPr txBox="1"/>
          <p:nvPr/>
        </p:nvSpPr>
        <p:spPr>
          <a:xfrm>
            <a:off x="5526650" y="2287075"/>
            <a:ext cx="2308500" cy="16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chemeClr val="dk1"/>
                </a:solidFill>
              </a:rPr>
              <a:t>1750 kg/ 3.70 x 10</a:t>
            </a:r>
            <a:r>
              <a:rPr b="1" baseline="30000" lang="en" sz="1600">
                <a:solidFill>
                  <a:schemeClr val="dk1"/>
                </a:solidFill>
              </a:rPr>
              <a:t>9</a:t>
            </a:r>
            <a:r>
              <a:rPr b="1" lang="en" sz="1600">
                <a:solidFill>
                  <a:schemeClr val="dk1"/>
                </a:solidFill>
              </a:rPr>
              <a:t> L =4.72 x 10 </a:t>
            </a:r>
            <a:r>
              <a:rPr b="1" baseline="30000" lang="en" sz="1600">
                <a:solidFill>
                  <a:schemeClr val="dk1"/>
                </a:solidFill>
              </a:rPr>
              <a:t>-7</a:t>
            </a:r>
            <a:r>
              <a:rPr b="1" lang="en" sz="1600">
                <a:solidFill>
                  <a:schemeClr val="dk1"/>
                </a:solidFill>
              </a:rPr>
              <a:t> kg/L = </a:t>
            </a:r>
            <a:r>
              <a:rPr b="1" lang="en" sz="1600">
                <a:solidFill>
                  <a:srgbClr val="FF0000"/>
                </a:solidFill>
              </a:rPr>
              <a:t>472 μg/L </a:t>
            </a:r>
            <a:endParaRPr b="1" sz="16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A7D6"/>
        </a:solidFill>
      </p:bgPr>
    </p:bg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4"/>
          <p:cNvSpPr txBox="1"/>
          <p:nvPr>
            <p:ph type="title"/>
          </p:nvPr>
        </p:nvSpPr>
        <p:spPr>
          <a:xfrm>
            <a:off x="311700" y="235150"/>
            <a:ext cx="597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559"/>
              <a:t>Toxicity and Regulations</a:t>
            </a:r>
            <a:endParaRPr sz="2120"/>
          </a:p>
        </p:txBody>
      </p:sp>
      <p:sp>
        <p:nvSpPr>
          <p:cNvPr id="367" name="Google Shape;367;p34"/>
          <p:cNvSpPr txBox="1"/>
          <p:nvPr>
            <p:ph idx="1" type="body"/>
          </p:nvPr>
        </p:nvSpPr>
        <p:spPr>
          <a:xfrm>
            <a:off x="311700" y="1152475"/>
            <a:ext cx="4165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The </a:t>
            </a:r>
            <a:r>
              <a:rPr lang="en">
                <a:solidFill>
                  <a:schemeClr val="dk1"/>
                </a:solidFill>
              </a:rPr>
              <a:t>Government</a:t>
            </a:r>
            <a:r>
              <a:rPr lang="en">
                <a:solidFill>
                  <a:schemeClr val="dk1"/>
                </a:solidFill>
              </a:rPr>
              <a:t> of Canada says the TDI was derived from the LOAEL due to lack of valid research.</a:t>
            </a:r>
            <a:endParaRPr>
              <a:solidFill>
                <a:schemeClr val="dk1"/>
              </a:solidFill>
            </a:endParaRPr>
          </a:p>
        </p:txBody>
      </p:sp>
      <p:graphicFrame>
        <p:nvGraphicFramePr>
          <p:cNvPr id="368" name="Google Shape;368;p34"/>
          <p:cNvGraphicFramePr/>
          <p:nvPr/>
        </p:nvGraphicFramePr>
        <p:xfrm>
          <a:off x="5266200" y="1033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{7BADFB92-BBFB-4F99-8A3A-214E98C5DBBA}</a:tableStyleId>
              </a:tblPr>
              <a:tblGrid>
                <a:gridCol w="2346225"/>
                <a:gridCol w="1316725"/>
              </a:tblGrid>
              <a:tr h="7067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LD50 Oral (Rat)</a:t>
                      </a:r>
                      <a:endParaRPr/>
                    </a:p>
                  </a:txBody>
                  <a:tcPr marT="91425" marB="91425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250 mg/kg</a:t>
                      </a:r>
                      <a:endParaRPr/>
                    </a:p>
                  </a:txBody>
                  <a:tcPr marT="91425" marB="91425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067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LD50 Dermal (Rabbits)</a:t>
                      </a:r>
                      <a:endParaRPr/>
                    </a:p>
                  </a:txBody>
                  <a:tcPr marT="91425" marB="91425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820 mg/kg</a:t>
                      </a:r>
                      <a:endParaRPr/>
                    </a:p>
                  </a:txBody>
                  <a:tcPr marT="91425" marB="91425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067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LC50 Inhalation (Mouse)</a:t>
                      </a:r>
                      <a:endParaRPr/>
                    </a:p>
                  </a:txBody>
                  <a:tcPr marT="91425" marB="91425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4h – 248 ppm</a:t>
                      </a:r>
                      <a:endParaRPr/>
                    </a:p>
                  </a:txBody>
                  <a:tcPr marT="91425" marB="91425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032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Lowest Observed Allowable Effect Level (LOAEL)</a:t>
                      </a:r>
                      <a:endParaRPr/>
                    </a:p>
                  </a:txBody>
                  <a:tcPr marT="91425" marB="91425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7.2 mg/kg-bw per day</a:t>
                      </a:r>
                      <a:endParaRPr/>
                    </a:p>
                  </a:txBody>
                  <a:tcPr marT="91425" marB="91425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067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Tolerable Daily Intake (TDI)</a:t>
                      </a:r>
                      <a:endParaRPr/>
                    </a:p>
                  </a:txBody>
                  <a:tcPr marT="91425" marB="91425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1.4 µg/kg-bw</a:t>
                      </a:r>
                      <a:endParaRPr/>
                    </a:p>
                  </a:txBody>
                  <a:tcPr marT="91425" marB="91425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69" name="Google Shape;369;p34"/>
          <p:cNvSpPr txBox="1"/>
          <p:nvPr/>
        </p:nvSpPr>
        <p:spPr>
          <a:xfrm>
            <a:off x="5383050" y="548900"/>
            <a:ext cx="3663000" cy="4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Table 1: </a:t>
            </a:r>
            <a:r>
              <a:rPr lang="en" sz="1800">
                <a:solidFill>
                  <a:schemeClr val="dk1"/>
                </a:solidFill>
              </a:rPr>
              <a:t>Toxicological</a:t>
            </a:r>
            <a:r>
              <a:rPr lang="en" sz="1800">
                <a:solidFill>
                  <a:schemeClr val="dk1"/>
                </a:solidFill>
              </a:rPr>
              <a:t> Information 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descr="a dead rat is laying on top of a mousetrap . (provided by Tenor)" id="370" name="Google Shape;37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679325"/>
            <a:ext cx="4004150" cy="165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A7D6"/>
        </a:solidFill>
      </p:bgPr>
    </p:bg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5"/>
          <p:cNvSpPr txBox="1"/>
          <p:nvPr>
            <p:ph idx="1" type="body"/>
          </p:nvPr>
        </p:nvSpPr>
        <p:spPr>
          <a:xfrm>
            <a:off x="311700" y="1152475"/>
            <a:ext cx="4989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Aniline does not bioaccumulate and prefers to stay in water over partitioning into octanol and air.The little amount that could partition into the air would </a:t>
            </a:r>
            <a:r>
              <a:rPr lang="en" sz="2000">
                <a:solidFill>
                  <a:schemeClr val="dk1"/>
                </a:solidFill>
              </a:rPr>
              <a:t>degrade</a:t>
            </a:r>
            <a:r>
              <a:rPr lang="en" sz="2000">
                <a:solidFill>
                  <a:schemeClr val="dk1"/>
                </a:solidFill>
              </a:rPr>
              <a:t> quickly. </a:t>
            </a:r>
            <a:r>
              <a:rPr lang="en" sz="2000">
                <a:solidFill>
                  <a:schemeClr val="dk1"/>
                </a:solidFill>
              </a:rPr>
              <a:t> No literature data on partitioning into soil. </a:t>
            </a:r>
            <a:r>
              <a:rPr lang="en" sz="2000">
                <a:solidFill>
                  <a:schemeClr val="dk1"/>
                </a:solidFill>
              </a:rPr>
              <a:t>Since the concentration is so low (</a:t>
            </a:r>
            <a:r>
              <a:rPr lang="en" sz="2000">
                <a:solidFill>
                  <a:schemeClr val="dk1"/>
                </a:solidFill>
              </a:rPr>
              <a:t>472 μg/L) it would not affect the soil. 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376" name="Google Shape;376;p35"/>
          <p:cNvSpPr txBox="1"/>
          <p:nvPr>
            <p:ph type="title"/>
          </p:nvPr>
        </p:nvSpPr>
        <p:spPr>
          <a:xfrm>
            <a:off x="311700" y="2351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Risk Assessment</a:t>
            </a:r>
            <a:endParaRPr/>
          </a:p>
        </p:txBody>
      </p:sp>
      <p:graphicFrame>
        <p:nvGraphicFramePr>
          <p:cNvPr id="377" name="Google Shape;377;p35"/>
          <p:cNvGraphicFramePr/>
          <p:nvPr/>
        </p:nvGraphicFramePr>
        <p:xfrm>
          <a:off x="5635425" y="1382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{7BADFB92-BBFB-4F99-8A3A-214E98C5DBBA}</a:tableStyleId>
              </a:tblPr>
              <a:tblGrid>
                <a:gridCol w="1944000"/>
                <a:gridCol w="1340675"/>
              </a:tblGrid>
              <a:tr h="7803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Partition Coefficient</a:t>
                      </a:r>
                      <a:endParaRPr/>
                    </a:p>
                  </a:txBody>
                  <a:tcPr marT="91425" marB="91425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Value</a:t>
                      </a:r>
                      <a:endParaRPr/>
                    </a:p>
                  </a:txBody>
                  <a:tcPr marT="91425" marB="91425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803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Kow (Octanol-Water)</a:t>
                      </a:r>
                      <a:endParaRPr/>
                    </a:p>
                  </a:txBody>
                  <a:tcPr marT="91425" marB="91425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0.9</a:t>
                      </a:r>
                      <a:endParaRPr/>
                    </a:p>
                  </a:txBody>
                  <a:tcPr marT="91425" marB="91425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803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Log Koa (Octanol-Air)</a:t>
                      </a:r>
                      <a:endParaRPr/>
                    </a:p>
                  </a:txBody>
                  <a:tcPr marT="91425" marB="91425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4.04</a:t>
                      </a:r>
                      <a:endParaRPr/>
                    </a:p>
                  </a:txBody>
                  <a:tcPr marT="91425" marB="91425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636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Kaw (Air-Water)</a:t>
                      </a:r>
                      <a:endParaRPr/>
                    </a:p>
                  </a:txBody>
                  <a:tcPr marT="91425" marB="91425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8.15 x 10</a:t>
                      </a:r>
                      <a:r>
                        <a:rPr baseline="30000" lang="en"/>
                        <a:t>-10</a:t>
                      </a:r>
                      <a:endParaRPr baseline="30000"/>
                    </a:p>
                  </a:txBody>
                  <a:tcPr marT="91425" marB="91425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78" name="Google Shape;378;p35"/>
          <p:cNvSpPr txBox="1"/>
          <p:nvPr/>
        </p:nvSpPr>
        <p:spPr>
          <a:xfrm>
            <a:off x="5635500" y="907075"/>
            <a:ext cx="3284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600"/>
              <a:t>Table 2: Partition Coefficients</a:t>
            </a:r>
            <a:endParaRPr baseline="30000" sz="16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A7D6"/>
        </a:solidFill>
      </p:bgPr>
    </p:bg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6"/>
          <p:cNvSpPr txBox="1"/>
          <p:nvPr>
            <p:ph idx="1" type="body"/>
          </p:nvPr>
        </p:nvSpPr>
        <p:spPr>
          <a:xfrm>
            <a:off x="166825" y="1152475"/>
            <a:ext cx="8895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Swimming and fishing in Kalamalka Lake can continue without public concern. Drinking water from the lake can also continue with proper water treatment. Since the concentration is so low (</a:t>
            </a:r>
            <a:r>
              <a:rPr lang="en" sz="1600">
                <a:solidFill>
                  <a:schemeClr val="dk1"/>
                </a:solidFill>
              </a:rPr>
              <a:t>472 μg/L ) </a:t>
            </a:r>
            <a:r>
              <a:rPr lang="en">
                <a:solidFill>
                  <a:schemeClr val="dk1"/>
                </a:solidFill>
              </a:rPr>
              <a:t>the average person (drinks 1.5 L/ day and is 70 kg) would have to drink 1086 L of raw lake water reach the TDI. However, monitoring should continue to ease the concerns of the community</a:t>
            </a:r>
            <a:endParaRPr/>
          </a:p>
        </p:txBody>
      </p:sp>
      <p:pic>
        <p:nvPicPr>
          <p:cNvPr descr="a man is standing on a pier near a body of water with failarmy written on the bottom right (provided by Tenor)" id="384" name="Google Shape;38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7925" y="2571750"/>
            <a:ext cx="2362950" cy="2362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pongebob squarepants is standing on the beach holding a worm in his hand . (provided by Tenor)" id="385" name="Google Shape;38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1600" y="2900550"/>
            <a:ext cx="2914726" cy="193730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Recommendation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9687"/>
        </a:solidFill>
      </p:bgPr>
    </p:bg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References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92" name="Google Shape;392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-287972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-"/>
            </a:pPr>
            <a:r>
              <a:rPr lang="en"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Dunagan, C. Discovery of toxic chemical in tires spurs scientific and regulatory interest. 2020. </a:t>
            </a:r>
            <a:r>
              <a:rPr lang="en" sz="1100" u="sng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https://www.pugetsoundinstitute.org/discovery-of-toxic-chemical-in-tires-spurs-scientific-and-regulatory-interest/#:~:text=Check%20out%20Water%20Ways%2C%20Nov,chemical%20drives%20mystery%20salmon%20deaths%E2%80%9D</a:t>
            </a:r>
            <a:r>
              <a:rPr lang="en" sz="1100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r>
              <a:rPr lang="en"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(Assessed November 30, 2025). </a:t>
            </a:r>
            <a:endParaRPr sz="11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7972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 New Roman"/>
              <a:buChar char="-"/>
            </a:pPr>
            <a:r>
              <a:rPr lang="en"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Hahn, S., Kielhorn, J., Koppenhöfer, J., Wibbertmann, A., Mangelsdorf, I. Concise International Chemical Assessment Document 71- Resorcinol; WHO, 2006. </a:t>
            </a:r>
            <a:r>
              <a:rPr lang="en" sz="1100" u="sng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https://iris.who.int/server/api/core/bitstreams/30ff8258-12a4-4433-bd50-071425bc48ef/content</a:t>
            </a:r>
            <a:r>
              <a:rPr lang="en" sz="1100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r>
              <a:rPr lang="en"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(Accessed October 3, 2025). </a:t>
            </a:r>
            <a:endParaRPr sz="11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337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 New Roman"/>
              <a:buChar char="-"/>
            </a:pP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ATSDR. ToxFAQsTM for Chloroform. </a:t>
            </a:r>
            <a:r>
              <a:rPr lang="en" sz="1200" u="sng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https://wwwn.cdc.gov/tsp/ToxFAQs/ToxFAQsDetails.aspx?faqid=52&amp;toxid=16</a:t>
            </a:r>
            <a:r>
              <a:rPr lang="en" sz="1200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Accessed November 22, 2025). </a:t>
            </a:r>
            <a:endParaRPr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337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 New Roman"/>
              <a:buChar char="-"/>
            </a:pP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Government of Canada. Canadian Environmental Protection Act Priority Substances List Assessment Report Aniline; 1995. </a:t>
            </a:r>
            <a:r>
              <a:rPr lang="en" sz="1200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https://www.canada.ca/content/dam/hc-sc/migration/hc sc/ewh-semt/alt_formats/hecs-sesc/pdf/pubs/contaminants/psl1-lsp1/aniline/aniline-eng.pdf  </a:t>
            </a: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(accessed Nov 6, 2025).  </a:t>
            </a:r>
            <a:endParaRPr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337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 New Roman"/>
              <a:buChar char="-"/>
            </a:pP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Global Market Insights, Rubber Additives Market Size, Share, &amp; Forecast Report - 2032. </a:t>
            </a:r>
            <a:r>
              <a:rPr lang="en" sz="1100" u="sng">
                <a:solidFill>
                  <a:srgbClr val="1155CC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Rubber Additives Market Size, Share &amp; Forecast Report - 2032</a:t>
            </a:r>
            <a:r>
              <a:rPr lang="en" sz="1200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(Accessed December 1nd)</a:t>
            </a:r>
            <a:endParaRPr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337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 New Roman"/>
              <a:buChar char="-"/>
            </a:pP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Dave Heath. Things to Do Beaches and Lakes, Tourism Vernon .</a:t>
            </a:r>
            <a:r>
              <a:rPr lang="en" sz="1200" u="sng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https://www.tourismvernon.com/things-to-do/beaches-lakes</a:t>
            </a: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(accessed Dec 2, 2025). </a:t>
            </a:r>
            <a:endParaRPr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337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 New Roman"/>
              <a:buChar char="-"/>
            </a:pP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Wood Magazine Staff. Aniline Dyes. WOOD, 2024. </a:t>
            </a:r>
            <a:r>
              <a:rPr lang="en" sz="1200" u="sng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https://www.woodmagazine.com/materials-guide/finishes/aniline-dyes</a:t>
            </a: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(accessed Dec 2, 2025). </a:t>
            </a:r>
            <a:endParaRPr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337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9090"/>
              <a:buFont typeface="Times New Roman"/>
              <a:buChar char="-"/>
            </a:pPr>
            <a:r>
              <a:rPr lang="en" sz="1100">
                <a:solidFill>
                  <a:schemeClr val="lt1"/>
                </a:solidFill>
              </a:rPr>
              <a:t>Regional District North Okanogan. Greater Vernon Water; 2025.</a:t>
            </a:r>
            <a:r>
              <a:rPr lang="en" sz="1100">
                <a:solidFill>
                  <a:schemeClr val="lt1"/>
                </a:solidFill>
                <a:uFill>
                  <a:noFill/>
                </a:u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1100" u="sng">
                <a:solidFill>
                  <a:srgbClr val="1155CC"/>
                </a:solid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https://www.rdno.ca/services/greater-vernon-water#:~:text=GVW%20supplies%20all%20potable%20(treated)%20water%20from,each%20with%20an%20intake%20on%20Okanagan%20Lake</a:t>
            </a:r>
            <a:r>
              <a:rPr lang="en" sz="1100">
                <a:solidFill>
                  <a:srgbClr val="1155CC"/>
                </a:solidFill>
              </a:rPr>
              <a:t>.</a:t>
            </a:r>
            <a:r>
              <a:rPr lang="en" sz="1100">
                <a:solidFill>
                  <a:schemeClr val="lt1"/>
                </a:solidFill>
              </a:rPr>
              <a:t> (accessed Nov 30, 2025). </a:t>
            </a:r>
            <a:endParaRPr sz="1100">
              <a:solidFill>
                <a:schemeClr val="lt1"/>
              </a:solidFill>
            </a:endParaRPr>
          </a:p>
          <a:p>
            <a:pPr indent="-29337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-"/>
            </a:pP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Yazıcı, N., et al. The Outstanding Interfacial Adhesion between Acrylo-POSS/Natural Rubber Composites and Polyamide-Based Cords: ‘An environmentally friendly alternative to resorcinol-formaldehyde latex coating’. Science Direct. 2021, 228, 123880. </a:t>
            </a:r>
            <a:r>
              <a:rPr lang="en" sz="1200" u="sng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https://www.sciencedirect.com/science/article/pii/S0032386121005036</a:t>
            </a: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(Accessed November 9, 2025).</a:t>
            </a:r>
            <a:endParaRPr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9687"/>
        </a:solidFill>
      </p:bgPr>
    </p:bg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8"/>
          <p:cNvSpPr txBox="1"/>
          <p:nvPr>
            <p:ph idx="1" type="body"/>
          </p:nvPr>
        </p:nvSpPr>
        <p:spPr>
          <a:xfrm>
            <a:off x="1300784" y="2218200"/>
            <a:ext cx="6047700" cy="70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chemeClr val="dk1"/>
                </a:solidFill>
              </a:rPr>
              <a:t>Thank you!</a:t>
            </a:r>
            <a:endParaRPr sz="5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/>
          <p:nvPr>
            <p:ph type="title"/>
          </p:nvPr>
        </p:nvSpPr>
        <p:spPr>
          <a:xfrm>
            <a:off x="311700" y="960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chemeClr val="lt1"/>
                </a:highlight>
                <a:latin typeface="Merriweather"/>
                <a:ea typeface="Merriweather"/>
                <a:cs typeface="Merriweather"/>
                <a:sym typeface="Merriweather"/>
              </a:rPr>
              <a:t>A Growing Demand </a:t>
            </a:r>
            <a:endParaRPr>
              <a:highlight>
                <a:schemeClr val="lt1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1600" y="1607747"/>
            <a:ext cx="4157700" cy="2346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71000" y="1088550"/>
            <a:ext cx="4472999" cy="252167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/>
          <p:nvPr/>
        </p:nvSpPr>
        <p:spPr>
          <a:xfrm>
            <a:off x="773275" y="4013618"/>
            <a:ext cx="7508400" cy="96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Growing demand for rubber additives comes from automotive and manufacturing industries as new technology </a:t>
            </a:r>
            <a:r>
              <a:rPr lang="en" sz="18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pushes</a:t>
            </a:r>
            <a:r>
              <a:rPr lang="en" sz="18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 for new, eco-friendly and enhanced quality rubber products.</a:t>
            </a:r>
            <a:endParaRPr sz="18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201598" y="445025"/>
            <a:ext cx="2625900" cy="101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Tire manufacturing makes up &gt;60% of the rubber additives sector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78" name="Google Shape;78;p15"/>
          <p:cNvSpPr txBox="1"/>
          <p:nvPr/>
        </p:nvSpPr>
        <p:spPr>
          <a:xfrm>
            <a:off x="5176800" y="669515"/>
            <a:ext cx="3461400" cy="34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$8.3 BILLION → $10.7 BILLION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6"/>
          <p:cNvSpPr/>
          <p:nvPr/>
        </p:nvSpPr>
        <p:spPr>
          <a:xfrm>
            <a:off x="231000" y="1138050"/>
            <a:ext cx="8682000" cy="3785400"/>
          </a:xfrm>
          <a:prstGeom prst="roundRect">
            <a:avLst>
              <a:gd fmla="val 16667" name="adj"/>
            </a:avLst>
          </a:prstGeom>
          <a:solidFill>
            <a:srgbClr val="FFFFFF">
              <a:alpha val="5500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>
                <a:solidFill>
                  <a:schemeClr val="dk1"/>
                </a:solidFill>
              </a:rPr>
              <a:t>6-PPD found in tires reacts with ozone to form 6-PPD quinone (100x more toxic)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>
                <a:solidFill>
                  <a:schemeClr val="dk1"/>
                </a:solidFill>
              </a:rPr>
              <a:t>6-PPD from tires leaching into storm drains and into lakes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>
                <a:solidFill>
                  <a:schemeClr val="dk1"/>
                </a:solidFill>
              </a:rPr>
              <a:t>Turf field runoff (Europe)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>
                <a:solidFill>
                  <a:schemeClr val="dk1"/>
                </a:solidFill>
              </a:rPr>
              <a:t>Affects coho salmon (West coast)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>
                <a:solidFill>
                  <a:schemeClr val="dk1"/>
                </a:solidFill>
              </a:rPr>
              <a:t>Salmon are a threatened/endangered species under Endangered Species Act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>
                <a:solidFill>
                  <a:schemeClr val="dk1"/>
                </a:solidFill>
              </a:rPr>
              <a:t>Trying to get 6-PPD banned in tire production  </a:t>
            </a:r>
            <a:endParaRPr sz="1700">
              <a:solidFill>
                <a:schemeClr val="dk1"/>
              </a:solidFill>
            </a:endParaRPr>
          </a:p>
          <a:p>
            <a:pPr indent="-33655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○"/>
            </a:pPr>
            <a:r>
              <a:rPr lang="en" sz="1700">
                <a:solidFill>
                  <a:schemeClr val="dk1"/>
                </a:solidFill>
              </a:rPr>
              <a:t>alternative chemicals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>
                <a:solidFill>
                  <a:schemeClr val="dk1"/>
                </a:solidFill>
              </a:rPr>
              <a:t>Launched initiative into investigating other tire chemical effects on animals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>
                <a:solidFill>
                  <a:schemeClr val="dk1"/>
                </a:solidFill>
              </a:rPr>
              <a:t>Further the study to look at the mechanism of how it affects salmon and if it is able to biomagnified in other species of the food chain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6"/>
          <p:cNvSpPr/>
          <p:nvPr/>
        </p:nvSpPr>
        <p:spPr>
          <a:xfrm>
            <a:off x="1469250" y="417951"/>
            <a:ext cx="6328200" cy="592200"/>
          </a:xfrm>
          <a:prstGeom prst="roundRect">
            <a:avLst>
              <a:gd fmla="val 16667" name="adj"/>
            </a:avLst>
          </a:prstGeom>
          <a:solidFill>
            <a:srgbClr val="FFFFFF">
              <a:alpha val="5500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</a:rPr>
              <a:t>Salmon Mystery Finally Solved 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/>
          <p:nvPr>
            <p:ph type="title"/>
          </p:nvPr>
        </p:nvSpPr>
        <p:spPr>
          <a:xfrm>
            <a:off x="311700" y="8647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Lake Overview </a:t>
            </a:r>
            <a:endParaRPr/>
          </a:p>
        </p:txBody>
      </p:sp>
      <p:sp>
        <p:nvSpPr>
          <p:cNvPr id="91" name="Google Shape;91;p17"/>
          <p:cNvSpPr txBox="1"/>
          <p:nvPr>
            <p:ph idx="1" type="body"/>
          </p:nvPr>
        </p:nvSpPr>
        <p:spPr>
          <a:xfrm>
            <a:off x="311700" y="1437475"/>
            <a:ext cx="4698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Located in the Okanagan about 8 km from the city of Vernon.</a:t>
            </a:r>
            <a:endParaRPr b="1"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Popular for swimming and fishing </a:t>
            </a:r>
            <a:endParaRPr b="1"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One of Vernons drinking water sources </a:t>
            </a:r>
            <a:endParaRPr b="1"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rPr b="1" lang="en" sz="1400">
                <a:solidFill>
                  <a:schemeClr val="dk1"/>
                </a:solidFill>
              </a:rPr>
              <a:t>Maximum d</a:t>
            </a:r>
            <a:r>
              <a:rPr b="1" lang="en" sz="1400">
                <a:solidFill>
                  <a:schemeClr val="dk1"/>
                </a:solidFill>
              </a:rPr>
              <a:t>epth: 144m</a:t>
            </a:r>
            <a:endParaRPr b="1"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Surface area: 25.74 sq km</a:t>
            </a:r>
            <a:endParaRPr b="1"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Elevation: 392 m</a:t>
            </a:r>
            <a:endParaRPr b="1"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rPr b="1" lang="en" sz="1400">
                <a:solidFill>
                  <a:schemeClr val="dk1"/>
                </a:solidFill>
              </a:rPr>
              <a:t>Volume: 3.70 x10</a:t>
            </a:r>
            <a:r>
              <a:rPr b="1" baseline="30000" lang="en" sz="1400">
                <a:solidFill>
                  <a:schemeClr val="dk1"/>
                </a:solidFill>
              </a:rPr>
              <a:t>9 </a:t>
            </a:r>
            <a:r>
              <a:rPr b="1" lang="en" sz="1400">
                <a:solidFill>
                  <a:schemeClr val="dk1"/>
                </a:solidFill>
              </a:rPr>
              <a:t>L of water in Kalamalka Lake</a:t>
            </a:r>
            <a:endParaRPr sz="1400"/>
          </a:p>
        </p:txBody>
      </p:sp>
      <p:pic>
        <p:nvPicPr>
          <p:cNvPr descr="two bananas are floating on a blue inflatable raft in the water . (provided by Tenor)" id="92" name="Google Shape;9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0025" y="1061275"/>
            <a:ext cx="1447875" cy="113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2F4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What is Resorcinol?</a:t>
            </a:r>
            <a:endParaRPr sz="2700"/>
          </a:p>
        </p:txBody>
      </p:sp>
      <p:sp>
        <p:nvSpPr>
          <p:cNvPr id="98" name="Google Shape;98;p18"/>
          <p:cNvSpPr/>
          <p:nvPr/>
        </p:nvSpPr>
        <p:spPr>
          <a:xfrm>
            <a:off x="64875" y="2945375"/>
            <a:ext cx="5847900" cy="2094600"/>
          </a:xfrm>
          <a:prstGeom prst="flowChartAlternateProcess">
            <a:avLst/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 u="sng">
                <a:solidFill>
                  <a:schemeClr val="dk1"/>
                </a:solidFill>
              </a:rPr>
              <a:t>Uses: </a:t>
            </a:r>
            <a:endParaRPr b="1" sz="1300" u="sng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Manufacturing of hair dyes, pharmaceuticals, flame retardants, fungal cream, wood adhesive 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Primary use is in the rubber and tire industry make up to 50% of resorcinol use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Adhesive used to strength the rubber-cord interface to reduce rolling resistance and increase the stability and durability of tires [9]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Tires are used in cars, trucks, and conveyor belts [2]. </a:t>
            </a:r>
            <a:endParaRPr sz="13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8"/>
          <p:cNvSpPr/>
          <p:nvPr/>
        </p:nvSpPr>
        <p:spPr>
          <a:xfrm>
            <a:off x="5551275" y="166850"/>
            <a:ext cx="3549300" cy="2891400"/>
          </a:xfrm>
          <a:prstGeom prst="flowChartAlternateProcess">
            <a:avLst/>
          </a:prstGeom>
          <a:solidFill>
            <a:srgbClr val="D9D2E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 u="sng">
                <a:solidFill>
                  <a:schemeClr val="dk1"/>
                </a:solidFill>
              </a:rPr>
              <a:t>Health Concern: </a:t>
            </a:r>
            <a:endParaRPr b="1" sz="1300" u="sng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Eye/skin irritation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Thyroid issues 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Endocrine disruptor 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u="sng">
                <a:solidFill>
                  <a:schemeClr val="dk1"/>
                </a:solidFill>
              </a:rPr>
              <a:t>Chlorination:</a:t>
            </a:r>
            <a:r>
              <a:rPr lang="en" sz="1300">
                <a:solidFill>
                  <a:schemeClr val="dk1"/>
                </a:solidFill>
              </a:rPr>
              <a:t> 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Forms the THM Chloroform [3]</a:t>
            </a:r>
            <a:endParaRPr sz="1300">
              <a:solidFill>
                <a:schemeClr val="dk1"/>
              </a:solidFill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lang="en" sz="1300">
                <a:solidFill>
                  <a:schemeClr val="dk1"/>
                </a:solidFill>
              </a:rPr>
              <a:t>Headache, dizziness, respiratory failure, liver/kidney damage</a:t>
            </a:r>
            <a:endParaRPr b="1" sz="1300" u="sng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0" name="Google Shape;10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8153" y="1073313"/>
            <a:ext cx="3247775" cy="169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2F4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Environmental Concentration Estimates (Resorcinol) </a:t>
            </a:r>
            <a:endParaRPr sz="2500"/>
          </a:p>
        </p:txBody>
      </p:sp>
      <p:sp>
        <p:nvSpPr>
          <p:cNvPr id="106" name="Google Shape;106;p19"/>
          <p:cNvSpPr/>
          <p:nvPr/>
        </p:nvSpPr>
        <p:spPr>
          <a:xfrm>
            <a:off x="96784" y="1017725"/>
            <a:ext cx="6237000" cy="3968100"/>
          </a:xfrm>
          <a:prstGeom prst="flowChartAlternateProcess">
            <a:avLst/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107" name="Google Shape;107;p19"/>
          <p:cNvGraphicFramePr/>
          <p:nvPr/>
        </p:nvGraphicFramePr>
        <p:xfrm>
          <a:off x="330167" y="13057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{7BADFB92-BBFB-4F99-8A3A-214E98C5DBBA}</a:tableStyleId>
              </a:tblPr>
              <a:tblGrid>
                <a:gridCol w="1959825"/>
                <a:gridCol w="1860950"/>
                <a:gridCol w="1941850"/>
              </a:tblGrid>
              <a:tr h="4412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Molar Mass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57275" marB="57275" marR="57275" marL="572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57275" marB="57275" marR="57275" marL="572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110.11 mol/L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57275" marB="57275" marR="57275" marL="572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48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Solubility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57275" marB="57275" marR="57275" marL="572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57275" marB="57275" marR="57275" marL="572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7.17x10</a:t>
                      </a:r>
                      <a:r>
                        <a:rPr baseline="30000" lang="en" sz="2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mg/L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57275" marB="57275" marR="57275" marL="572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386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Air-Water Partition Coefficient 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57275" marB="57275" marR="57275" marL="572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Kaw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57275" marB="57275" marR="57275" marL="572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2.0x10</a:t>
                      </a:r>
                      <a:r>
                        <a:rPr baseline="30000" lang="en" sz="2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-9</a:t>
                      </a:r>
                      <a:endParaRPr baseline="30000" sz="2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57275" marB="57275" marR="57275" marL="572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386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Octanol-Water Partition Coefficient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57275" marB="57275" marR="57275" marL="572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Kow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57275" marB="57275" marR="57275" marL="572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7.1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57275" marB="57275" marR="57275" marL="572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70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Soil Sorption Coefficient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57275" marB="57275" marR="57275" marL="572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Koc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57275" marB="57275" marR="57275" marL="572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10.36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57275" marB="57275" marR="57275" marL="572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25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Bioaccumulation Factor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57275" marB="57275" marR="57275" marL="572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BCF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57275" marB="57275" marR="57275" marL="572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3.2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57275" marB="57275" marR="57275" marL="572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08" name="Google Shape;108;p19"/>
          <p:cNvSpPr/>
          <p:nvPr/>
        </p:nvSpPr>
        <p:spPr>
          <a:xfrm>
            <a:off x="6542900" y="1113888"/>
            <a:ext cx="2483700" cy="3744000"/>
          </a:xfrm>
          <a:prstGeom prst="flowChartAlternateProcess">
            <a:avLst/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•Low Kaw, little will partition into air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•Low Kow, prefers water over lipids, OM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•Low Kd, will stay more in water column over soil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</a:rPr>
              <a:t>•Low BCF, will not bioaccumulate/magnify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2F4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Environmental Concentration Estimates (Resorcinol) </a:t>
            </a:r>
            <a:endParaRPr sz="2500"/>
          </a:p>
        </p:txBody>
      </p:sp>
      <p:sp>
        <p:nvSpPr>
          <p:cNvPr id="114" name="Google Shape;114;p20"/>
          <p:cNvSpPr/>
          <p:nvPr/>
        </p:nvSpPr>
        <p:spPr>
          <a:xfrm>
            <a:off x="6634575" y="1176975"/>
            <a:ext cx="1836000" cy="880500"/>
          </a:xfrm>
          <a:prstGeom prst="flowChartAlternateProcess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Soil Partitioning</a:t>
            </a:r>
            <a:endParaRPr/>
          </a:p>
        </p:txBody>
      </p:sp>
      <p:sp>
        <p:nvSpPr>
          <p:cNvPr id="115" name="Google Shape;115;p20"/>
          <p:cNvSpPr/>
          <p:nvPr/>
        </p:nvSpPr>
        <p:spPr>
          <a:xfrm>
            <a:off x="3479001" y="1176975"/>
            <a:ext cx="1684800" cy="880500"/>
          </a:xfrm>
          <a:prstGeom prst="flowChartAlternateProcess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[</a:t>
            </a:r>
            <a:r>
              <a:rPr lang="en"/>
              <a:t>Hypolimnion</a:t>
            </a:r>
            <a:r>
              <a:rPr lang="en"/>
              <a:t>]</a:t>
            </a:r>
            <a:endParaRPr/>
          </a:p>
        </p:txBody>
      </p:sp>
      <p:sp>
        <p:nvSpPr>
          <p:cNvPr id="116" name="Google Shape;116;p20"/>
          <p:cNvSpPr/>
          <p:nvPr/>
        </p:nvSpPr>
        <p:spPr>
          <a:xfrm>
            <a:off x="451050" y="1176975"/>
            <a:ext cx="1622700" cy="880500"/>
          </a:xfrm>
          <a:prstGeom prst="flowChartAlternateProcess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[Trailer]</a:t>
            </a:r>
            <a:endParaRPr/>
          </a:p>
        </p:txBody>
      </p:sp>
      <p:sp>
        <p:nvSpPr>
          <p:cNvPr id="117" name="Google Shape;117;p20"/>
          <p:cNvSpPr/>
          <p:nvPr/>
        </p:nvSpPr>
        <p:spPr>
          <a:xfrm>
            <a:off x="6591926" y="3514475"/>
            <a:ext cx="1780500" cy="880500"/>
          </a:xfrm>
          <a:prstGeom prst="flowChartAlternateProcess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Fall turnover (</a:t>
            </a:r>
            <a:r>
              <a:rPr lang="en"/>
              <a:t>dilution</a:t>
            </a:r>
            <a:r>
              <a:rPr lang="en"/>
              <a:t>)</a:t>
            </a:r>
            <a:endParaRPr/>
          </a:p>
        </p:txBody>
      </p:sp>
      <p:sp>
        <p:nvSpPr>
          <p:cNvPr id="118" name="Google Shape;118;p20"/>
          <p:cNvSpPr/>
          <p:nvPr/>
        </p:nvSpPr>
        <p:spPr>
          <a:xfrm>
            <a:off x="451050" y="3514475"/>
            <a:ext cx="1622700" cy="880500"/>
          </a:xfrm>
          <a:prstGeom prst="flowChartAlternateProcess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[Final]</a:t>
            </a:r>
            <a:endParaRPr/>
          </a:p>
        </p:txBody>
      </p:sp>
      <p:sp>
        <p:nvSpPr>
          <p:cNvPr id="119" name="Google Shape;119;p20"/>
          <p:cNvSpPr/>
          <p:nvPr/>
        </p:nvSpPr>
        <p:spPr>
          <a:xfrm>
            <a:off x="3453410" y="3514475"/>
            <a:ext cx="1684800" cy="880500"/>
          </a:xfrm>
          <a:prstGeom prst="flowChartAlternateProcess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Air Partitioning </a:t>
            </a:r>
            <a:endParaRPr/>
          </a:p>
        </p:txBody>
      </p:sp>
      <p:sp>
        <p:nvSpPr>
          <p:cNvPr id="120" name="Google Shape;120;p20"/>
          <p:cNvSpPr/>
          <p:nvPr/>
        </p:nvSpPr>
        <p:spPr>
          <a:xfrm>
            <a:off x="92675" y="2057475"/>
            <a:ext cx="2409600" cy="695100"/>
          </a:xfrm>
          <a:prstGeom prst="flowChartAlternateProcess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S= </a:t>
            </a:r>
            <a:r>
              <a:rPr lang="en">
                <a:solidFill>
                  <a:schemeClr val="dk1"/>
                </a:solidFill>
              </a:rPr>
              <a:t>7.17x10</a:t>
            </a:r>
            <a:r>
              <a:rPr baseline="30000" lang="en">
                <a:solidFill>
                  <a:schemeClr val="dk1"/>
                </a:solidFill>
              </a:rPr>
              <a:t>5 </a:t>
            </a:r>
            <a:r>
              <a:rPr lang="en">
                <a:solidFill>
                  <a:schemeClr val="dk1"/>
                </a:solidFill>
              </a:rPr>
              <a:t>mg/L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V= 55000 L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Ci= </a:t>
            </a:r>
            <a:r>
              <a:rPr lang="en">
                <a:solidFill>
                  <a:schemeClr val="dk1"/>
                </a:solidFill>
              </a:rPr>
              <a:t>6.51 mol/L</a:t>
            </a:r>
            <a:endParaRPr/>
          </a:p>
        </p:txBody>
      </p:sp>
      <p:sp>
        <p:nvSpPr>
          <p:cNvPr id="121" name="Google Shape;121;p20"/>
          <p:cNvSpPr/>
          <p:nvPr/>
        </p:nvSpPr>
        <p:spPr>
          <a:xfrm>
            <a:off x="92675" y="4395000"/>
            <a:ext cx="2409600" cy="695100"/>
          </a:xfrm>
          <a:prstGeom prst="flowChartAlternateProcess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Cw= </a:t>
            </a:r>
            <a:r>
              <a:rPr lang="en">
                <a:solidFill>
                  <a:schemeClr val="dk1"/>
                </a:solidFill>
              </a:rPr>
              <a:t>2</a:t>
            </a:r>
            <a:r>
              <a:rPr lang="en">
                <a:solidFill>
                  <a:schemeClr val="dk1"/>
                </a:solidFill>
              </a:rPr>
              <a:t>.23x10</a:t>
            </a:r>
            <a:r>
              <a:rPr baseline="30000" lang="en">
                <a:solidFill>
                  <a:schemeClr val="dk1"/>
                </a:solidFill>
              </a:rPr>
              <a:t>-7</a:t>
            </a:r>
            <a:r>
              <a:rPr lang="en">
                <a:solidFill>
                  <a:schemeClr val="dk1"/>
                </a:solidFill>
              </a:rPr>
              <a:t>mol/L</a:t>
            </a:r>
            <a:endParaRPr/>
          </a:p>
        </p:txBody>
      </p:sp>
      <p:sp>
        <p:nvSpPr>
          <p:cNvPr id="122" name="Google Shape;122;p20"/>
          <p:cNvSpPr/>
          <p:nvPr/>
        </p:nvSpPr>
        <p:spPr>
          <a:xfrm>
            <a:off x="3149363" y="2057475"/>
            <a:ext cx="2409600" cy="695100"/>
          </a:xfrm>
          <a:prstGeom prst="flowChartAlternateProcess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70% of the lake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3.36x10</a:t>
            </a:r>
            <a:r>
              <a:rPr baseline="30000" lang="en">
                <a:solidFill>
                  <a:schemeClr val="dk1"/>
                </a:solidFill>
              </a:rPr>
              <a:t>-7</a:t>
            </a:r>
            <a:r>
              <a:rPr lang="en">
                <a:solidFill>
                  <a:schemeClr val="dk1"/>
                </a:solidFill>
              </a:rPr>
              <a:t>m</a:t>
            </a:r>
            <a:r>
              <a:rPr lang="en"/>
              <a:t>ol/L</a:t>
            </a:r>
            <a:endParaRPr/>
          </a:p>
        </p:txBody>
      </p:sp>
      <p:sp>
        <p:nvSpPr>
          <p:cNvPr id="123" name="Google Shape;123;p20"/>
          <p:cNvSpPr/>
          <p:nvPr/>
        </p:nvSpPr>
        <p:spPr>
          <a:xfrm>
            <a:off x="6326424" y="2057475"/>
            <a:ext cx="2409600" cy="695100"/>
          </a:xfrm>
          <a:prstGeom prst="flowChartAlternateProcess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foc= 0.5%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Cw= </a:t>
            </a:r>
            <a:r>
              <a:rPr lang="en">
                <a:solidFill>
                  <a:schemeClr val="dk1"/>
                </a:solidFill>
              </a:rPr>
              <a:t>3.20x10</a:t>
            </a:r>
            <a:r>
              <a:rPr baseline="30000" lang="en">
                <a:solidFill>
                  <a:schemeClr val="dk1"/>
                </a:solidFill>
              </a:rPr>
              <a:t>-7</a:t>
            </a:r>
            <a:r>
              <a:rPr lang="en">
                <a:solidFill>
                  <a:schemeClr val="dk1"/>
                </a:solidFill>
              </a:rPr>
              <a:t>mol/L</a:t>
            </a:r>
            <a:endParaRPr/>
          </a:p>
        </p:txBody>
      </p:sp>
      <p:sp>
        <p:nvSpPr>
          <p:cNvPr id="124" name="Google Shape;124;p20"/>
          <p:cNvSpPr/>
          <p:nvPr/>
        </p:nvSpPr>
        <p:spPr>
          <a:xfrm>
            <a:off x="6292304" y="4394975"/>
            <a:ext cx="2409600" cy="695100"/>
          </a:xfrm>
          <a:prstGeom prst="flowChartAlternateProcess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Cw= </a:t>
            </a:r>
            <a:r>
              <a:rPr lang="en">
                <a:solidFill>
                  <a:schemeClr val="dk1"/>
                </a:solidFill>
              </a:rPr>
              <a:t>2</a:t>
            </a:r>
            <a:r>
              <a:rPr lang="en">
                <a:solidFill>
                  <a:schemeClr val="dk1"/>
                </a:solidFill>
              </a:rPr>
              <a:t>.24x10</a:t>
            </a:r>
            <a:r>
              <a:rPr baseline="30000" lang="en">
                <a:solidFill>
                  <a:schemeClr val="dk1"/>
                </a:solidFill>
              </a:rPr>
              <a:t>-7</a:t>
            </a:r>
            <a:r>
              <a:rPr lang="en">
                <a:solidFill>
                  <a:schemeClr val="dk1"/>
                </a:solidFill>
              </a:rPr>
              <a:t>mol/L</a:t>
            </a:r>
            <a:endParaRPr/>
          </a:p>
        </p:txBody>
      </p:sp>
      <p:sp>
        <p:nvSpPr>
          <p:cNvPr id="125" name="Google Shape;125;p20"/>
          <p:cNvSpPr/>
          <p:nvPr/>
        </p:nvSpPr>
        <p:spPr>
          <a:xfrm>
            <a:off x="3085550" y="4394975"/>
            <a:ext cx="2409600" cy="695100"/>
          </a:xfrm>
          <a:prstGeom prst="flowChartAlternateProcess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Ca=</a:t>
            </a:r>
            <a:r>
              <a:rPr lang="en">
                <a:solidFill>
                  <a:schemeClr val="dk1"/>
                </a:solidFill>
              </a:rPr>
              <a:t>4.48</a:t>
            </a:r>
            <a:r>
              <a:rPr lang="en">
                <a:solidFill>
                  <a:schemeClr val="dk1"/>
                </a:solidFill>
              </a:rPr>
              <a:t>x10</a:t>
            </a:r>
            <a:r>
              <a:rPr baseline="30000" lang="en">
                <a:solidFill>
                  <a:schemeClr val="dk1"/>
                </a:solidFill>
              </a:rPr>
              <a:t>-16</a:t>
            </a:r>
            <a:r>
              <a:rPr lang="en">
                <a:solidFill>
                  <a:schemeClr val="dk1"/>
                </a:solidFill>
              </a:rPr>
              <a:t>mol/L</a:t>
            </a:r>
            <a:r>
              <a:rPr lang="en"/>
              <a:t> </a:t>
            </a:r>
            <a:endParaRPr/>
          </a:p>
        </p:txBody>
      </p:sp>
      <p:sp>
        <p:nvSpPr>
          <p:cNvPr id="126" name="Google Shape;126;p20"/>
          <p:cNvSpPr/>
          <p:nvPr/>
        </p:nvSpPr>
        <p:spPr>
          <a:xfrm>
            <a:off x="2130475" y="1594125"/>
            <a:ext cx="1291800" cy="46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20"/>
          <p:cNvSpPr/>
          <p:nvPr/>
        </p:nvSpPr>
        <p:spPr>
          <a:xfrm>
            <a:off x="5222238" y="1594125"/>
            <a:ext cx="1291800" cy="46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20"/>
          <p:cNvSpPr/>
          <p:nvPr/>
        </p:nvSpPr>
        <p:spPr>
          <a:xfrm rot="10800000">
            <a:off x="5222238" y="3931625"/>
            <a:ext cx="1291800" cy="46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20"/>
          <p:cNvSpPr/>
          <p:nvPr/>
        </p:nvSpPr>
        <p:spPr>
          <a:xfrm rot="10800000">
            <a:off x="2130463" y="3914713"/>
            <a:ext cx="1291800" cy="46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20"/>
          <p:cNvSpPr/>
          <p:nvPr/>
        </p:nvSpPr>
        <p:spPr>
          <a:xfrm rot="5400000">
            <a:off x="7258544" y="3110425"/>
            <a:ext cx="528300" cy="46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1" name="Google Shape;13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2039" y="3767720"/>
            <a:ext cx="340826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0"/>
          <p:cNvSpPr/>
          <p:nvPr/>
        </p:nvSpPr>
        <p:spPr>
          <a:xfrm>
            <a:off x="6769675" y="1515275"/>
            <a:ext cx="240948" cy="203904"/>
          </a:xfrm>
          <a:prstGeom prst="cloud">
            <a:avLst/>
          </a:prstGeom>
          <a:solidFill>
            <a:srgbClr val="B45F06"/>
          </a:solidFill>
          <a:ln cap="flat" cmpd="sng" w="9525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20"/>
          <p:cNvSpPr/>
          <p:nvPr/>
        </p:nvSpPr>
        <p:spPr>
          <a:xfrm>
            <a:off x="6686025" y="1594125"/>
            <a:ext cx="240948" cy="203904"/>
          </a:xfrm>
          <a:prstGeom prst="cloud">
            <a:avLst/>
          </a:prstGeom>
          <a:solidFill>
            <a:srgbClr val="B45F06"/>
          </a:solidFill>
          <a:ln cap="flat" cmpd="sng" w="9525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20"/>
          <p:cNvSpPr/>
          <p:nvPr/>
        </p:nvSpPr>
        <p:spPr>
          <a:xfrm>
            <a:off x="6663393" y="1473535"/>
            <a:ext cx="157500" cy="139200"/>
          </a:xfrm>
          <a:prstGeom prst="ellipse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5" name="Google Shape;135;p20"/>
          <p:cNvPicPr preferRelativeResize="0"/>
          <p:nvPr/>
        </p:nvPicPr>
        <p:blipFill rotWithShape="1">
          <a:blip r:embed="rId4">
            <a:alphaModFix/>
          </a:blip>
          <a:srcRect b="25778" l="0" r="0" t="27043"/>
          <a:stretch/>
        </p:blipFill>
        <p:spPr>
          <a:xfrm>
            <a:off x="782717" y="1253300"/>
            <a:ext cx="959370" cy="340824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0"/>
          <p:cNvSpPr/>
          <p:nvPr/>
        </p:nvSpPr>
        <p:spPr>
          <a:xfrm>
            <a:off x="3510465" y="3852775"/>
            <a:ext cx="240948" cy="203904"/>
          </a:xfrm>
          <a:prstGeom prst="cloud">
            <a:avLst/>
          </a:prstGeom>
          <a:solidFill>
            <a:srgbClr val="6D9EEB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20"/>
          <p:cNvSpPr/>
          <p:nvPr/>
        </p:nvSpPr>
        <p:spPr>
          <a:xfrm>
            <a:off x="3593908" y="3792335"/>
            <a:ext cx="157500" cy="139200"/>
          </a:xfrm>
          <a:prstGeom prst="ellipse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8" name="Google Shape;13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3485115" y="1457384"/>
            <a:ext cx="455439" cy="34082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0"/>
          <p:cNvSpPr txBox="1"/>
          <p:nvPr/>
        </p:nvSpPr>
        <p:spPr>
          <a:xfrm rot="940141">
            <a:off x="1510021" y="3546349"/>
            <a:ext cx="469861" cy="4926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🎉</a:t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140" name="Google Shape;140;p20"/>
          <p:cNvSpPr txBox="1"/>
          <p:nvPr/>
        </p:nvSpPr>
        <p:spPr>
          <a:xfrm rot="-5796175">
            <a:off x="573160" y="3510597"/>
            <a:ext cx="469615" cy="49257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🎉</a:t>
            </a:r>
            <a:endParaRPr sz="2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1"/>
          <p:cNvSpPr/>
          <p:nvPr/>
        </p:nvSpPr>
        <p:spPr>
          <a:xfrm>
            <a:off x="-228600" y="0"/>
            <a:ext cx="9601200" cy="3076800"/>
          </a:xfrm>
          <a:prstGeom prst="rect">
            <a:avLst/>
          </a:prstGeom>
          <a:solidFill>
            <a:srgbClr val="A4C2F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1"/>
          <p:cNvSpPr/>
          <p:nvPr/>
        </p:nvSpPr>
        <p:spPr>
          <a:xfrm>
            <a:off x="-228600" y="3076800"/>
            <a:ext cx="9601200" cy="2066700"/>
          </a:xfrm>
          <a:prstGeom prst="rect">
            <a:avLst/>
          </a:prstGeom>
          <a:solidFill>
            <a:srgbClr val="F9CB9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147" name="Google Shape;147;p21"/>
          <p:cNvGraphicFramePr/>
          <p:nvPr/>
        </p:nvGraphicFramePr>
        <p:xfrm>
          <a:off x="1764950" y="7269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{7BADFB92-BBFB-4F99-8A3A-214E98C5DBBA}</a:tableStyleId>
              </a:tblPr>
              <a:tblGrid>
                <a:gridCol w="1933700"/>
                <a:gridCol w="1933700"/>
                <a:gridCol w="1968375"/>
              </a:tblGrid>
              <a:tr h="5560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Exposure Pathway </a:t>
                      </a:r>
                      <a:endParaRPr b="1"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Exposure Limit</a:t>
                      </a:r>
                      <a:endParaRPr b="1"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Calculated Concentration</a:t>
                      </a:r>
                      <a:endParaRPr b="1"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891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Oral (general public)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0.4 mg/kg dw (DNEL)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</a:t>
                      </a: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w= 0.0485 mg/kg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891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Inhalation (workers)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0.8 mg/kg bw (DNEL)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</a:t>
                      </a: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a= 6.41x</a:t>
                      </a:r>
                      <a:r>
                        <a:rPr lang="en" sz="15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r>
                        <a:rPr baseline="30000" lang="en" sz="15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-16 </a:t>
                      </a:r>
                      <a:r>
                        <a:rPr lang="en" sz="15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mg/kg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891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Dermal (general public)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 mg/kg dw (DNEL)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</a:t>
                      </a: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w=</a:t>
                      </a:r>
                      <a:r>
                        <a:rPr lang="en" sz="15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0.0319 mg/kg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48" name="Google Shape;148;p21"/>
          <p:cNvSpPr txBox="1"/>
          <p:nvPr/>
        </p:nvSpPr>
        <p:spPr>
          <a:xfrm>
            <a:off x="0" y="161775"/>
            <a:ext cx="63762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chemeClr val="dk1"/>
                </a:solidFill>
              </a:rPr>
              <a:t>Toxicology and Regulations (Resorcinol)</a:t>
            </a:r>
            <a:endParaRPr sz="2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49" name="Google Shape;149;p21"/>
          <p:cNvSpPr txBox="1"/>
          <p:nvPr/>
        </p:nvSpPr>
        <p:spPr>
          <a:xfrm>
            <a:off x="0" y="3214925"/>
            <a:ext cx="13716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</a:rPr>
              <a:t>DWTP:</a:t>
            </a:r>
            <a:endParaRPr sz="2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graphicFrame>
        <p:nvGraphicFramePr>
          <p:cNvPr id="150" name="Google Shape;150;p21"/>
          <p:cNvGraphicFramePr/>
          <p:nvPr/>
        </p:nvGraphicFramePr>
        <p:xfrm>
          <a:off x="2683475" y="39243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{7BADFB92-BBFB-4F99-8A3A-214E98C5DBBA}</a:tableStyleId>
              </a:tblPr>
              <a:tblGrid>
                <a:gridCol w="1977075"/>
                <a:gridCol w="2021625"/>
              </a:tblGrid>
              <a:tr h="5864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Exposure Limit</a:t>
                      </a:r>
                      <a:endParaRPr b="1"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Calculated Concentration</a:t>
                      </a:r>
                      <a:endParaRPr b="1"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59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0.100 mg/L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0.0382 mg/L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51" name="Google Shape;151;p21"/>
          <p:cNvSpPr txBox="1"/>
          <p:nvPr/>
        </p:nvSpPr>
        <p:spPr>
          <a:xfrm>
            <a:off x="2237600" y="3293200"/>
            <a:ext cx="16827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Resorcinol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52" name="Google Shape;152;p21"/>
          <p:cNvSpPr txBox="1"/>
          <p:nvPr/>
        </p:nvSpPr>
        <p:spPr>
          <a:xfrm>
            <a:off x="6050700" y="3293200"/>
            <a:ext cx="16827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Chloroform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53" name="Google Shape;153;p21"/>
          <p:cNvSpPr/>
          <p:nvPr/>
        </p:nvSpPr>
        <p:spPr>
          <a:xfrm>
            <a:off x="3679225" y="3521675"/>
            <a:ext cx="2371500" cy="37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21"/>
          <p:cNvSpPr txBox="1"/>
          <p:nvPr/>
        </p:nvSpPr>
        <p:spPr>
          <a:xfrm>
            <a:off x="4470075" y="3076800"/>
            <a:ext cx="5436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Cl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55" name="Google Shape;15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3400" y="1227100"/>
            <a:ext cx="634575" cy="622600"/>
          </a:xfrm>
          <a:prstGeom prst="rect">
            <a:avLst/>
          </a:prstGeom>
          <a:solidFill>
            <a:srgbClr val="A4C2F4"/>
          </a:solidFill>
          <a:ln>
            <a:noFill/>
          </a:ln>
        </p:spPr>
      </p:pic>
      <p:pic>
        <p:nvPicPr>
          <p:cNvPr id="156" name="Google Shape;15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3400" y="1743125"/>
            <a:ext cx="634575" cy="622600"/>
          </a:xfrm>
          <a:prstGeom prst="rect">
            <a:avLst/>
          </a:prstGeom>
          <a:solidFill>
            <a:srgbClr val="A4C2F4"/>
          </a:solidFill>
          <a:ln>
            <a:noFill/>
          </a:ln>
        </p:spPr>
      </p:pic>
      <p:pic>
        <p:nvPicPr>
          <p:cNvPr id="157" name="Google Shape;15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3400" y="2365725"/>
            <a:ext cx="634575" cy="622600"/>
          </a:xfrm>
          <a:prstGeom prst="rect">
            <a:avLst/>
          </a:prstGeom>
          <a:solidFill>
            <a:srgbClr val="A4C2F4"/>
          </a:solidFill>
          <a:ln>
            <a:noFill/>
          </a:ln>
        </p:spPr>
      </p:pic>
      <p:pic>
        <p:nvPicPr>
          <p:cNvPr id="158" name="Google Shape;15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67125" y="4440275"/>
            <a:ext cx="673100" cy="660400"/>
          </a:xfrm>
          <a:prstGeom prst="rect">
            <a:avLst/>
          </a:prstGeom>
          <a:solidFill>
            <a:srgbClr val="F9CB9C"/>
          </a:solidFill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